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70" r:id="rId3"/>
    <p:sldId id="3449" r:id="rId4"/>
    <p:sldId id="3450" r:id="rId5"/>
    <p:sldId id="3452" r:id="rId6"/>
    <p:sldId id="3451" r:id="rId7"/>
    <p:sldId id="260" r:id="rId8"/>
    <p:sldId id="3454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 Light" panose="020B0604020202020204" charset="0"/>
      <p:regular r:id="rId15"/>
      <p:italic r:id="rId16"/>
    </p:embeddedFont>
    <p:embeddedFont>
      <p:font typeface="Poppins SemiBold" panose="020B0604020202020204" charset="0"/>
      <p:bold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gmntoJwwTjHv/2UItbskNTC93A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CANALES DE ATENCIÓN</a:t>
            </a:r>
            <a:r>
              <a:rPr lang="es-CO" baseline="0"/>
              <a:t> </a:t>
            </a:r>
            <a:endParaRPr lang="es-CO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canales de comu MARZO'!$F$10</c:f>
              <c:strCache>
                <c:ptCount val="1"/>
                <c:pt idx="0">
                  <c:v>TELEFÓNICO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canales de comu MARZO'!$G$9:$H$9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de comu MARZO'!$G$10:$H$10</c:f>
              <c:numCache>
                <c:formatCode>0%</c:formatCode>
                <c:ptCount val="2"/>
                <c:pt idx="0" formatCode="General">
                  <c:v>108</c:v>
                </c:pt>
                <c:pt idx="1">
                  <c:v>0.38571428571428573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F0-4252-B7BD-CB30ADFB7BDA}"/>
            </c:ext>
          </c:extLst>
        </c:ser>
        <c:ser>
          <c:idx val="1"/>
          <c:order val="1"/>
          <c:tx>
            <c:strRef>
              <c:f>'total canales de comu MARZO'!$F$11</c:f>
              <c:strCache>
                <c:ptCount val="1"/>
                <c:pt idx="0">
                  <c:v>VIRTUAL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canales de comu MARZO'!$G$9:$H$9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de comu MARZO'!$G$11:$H$11</c:f>
              <c:numCache>
                <c:formatCode>0%</c:formatCode>
                <c:ptCount val="2"/>
                <c:pt idx="0" formatCode="General">
                  <c:v>138</c:v>
                </c:pt>
                <c:pt idx="1">
                  <c:v>0.49285714285714288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F0-4252-B7BD-CB30ADFB7BDA}"/>
            </c:ext>
          </c:extLst>
        </c:ser>
        <c:ser>
          <c:idx val="2"/>
          <c:order val="2"/>
          <c:tx>
            <c:strRef>
              <c:f>'total canales de comu MARZO'!$F$12</c:f>
              <c:strCache>
                <c:ptCount val="1"/>
                <c:pt idx="0">
                  <c:v>PRESENCIAL Y ESCRITO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canales de comu MARZO'!$G$9:$H$9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de comu MARZO'!$G$12:$H$12</c:f>
              <c:numCache>
                <c:formatCode>0%</c:formatCode>
                <c:ptCount val="2"/>
                <c:pt idx="0" formatCode="General">
                  <c:v>34</c:v>
                </c:pt>
                <c:pt idx="1">
                  <c:v>0.12142857142857143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F0-4252-B7BD-CB30ADFB7BDA}"/>
            </c:ext>
          </c:extLst>
        </c:ser>
        <c:ser>
          <c:idx val="3"/>
          <c:order val="3"/>
          <c:tx>
            <c:strRef>
              <c:f>'total canales de comu MARZO'!$F$13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canales de comu MARZO'!$G$9:$H$9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de comu MARZO'!$G$13:$H$13</c:f>
              <c:numCache>
                <c:formatCode>0%</c:formatCode>
                <c:ptCount val="2"/>
                <c:pt idx="0" formatCode="General">
                  <c:v>280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F0-4252-B7BD-CB30ADFB7B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7040160"/>
        <c:axId val="-217036352"/>
      </c:barChart>
      <c:catAx>
        <c:axId val="-21704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6352"/>
        <c:crosses val="autoZero"/>
        <c:auto val="1"/>
        <c:lblAlgn val="ctr"/>
        <c:lblOffset val="100"/>
        <c:noMultiLvlLbl val="0"/>
      </c:catAx>
      <c:valAx>
        <c:axId val="-21703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4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CO"/>
              <a:t>Correos Institucionales</a:t>
            </a:r>
          </a:p>
        </c:rich>
      </c:tx>
      <c:layout>
        <c:manualLayout>
          <c:xMode val="edge"/>
          <c:yMode val="edge"/>
          <c:x val="0.28244953101792508"/>
          <c:y val="4.02010050251256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'canales de comun virtual MARZO'!$G$9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'canales de comun virtual MARZO'!$F$10:$F$12</c:f>
              <c:strCache>
                <c:ptCount val="3"/>
                <c:pt idx="0">
                  <c:v>atencionalusuario@itp.edu.co</c:v>
                </c:pt>
                <c:pt idx="1">
                  <c:v>notificacionesjudiciales@itp.edu.co</c:v>
                </c:pt>
                <c:pt idx="2">
                  <c:v>TOTAL VIRTUAL </c:v>
                </c:pt>
              </c:strCache>
            </c:strRef>
          </c:cat>
          <c:val>
            <c:numRef>
              <c:f>'canales de comun virtual MARZO'!$G$10:$G$12</c:f>
              <c:numCache>
                <c:formatCode>General</c:formatCode>
                <c:ptCount val="3"/>
                <c:pt idx="0">
                  <c:v>137</c:v>
                </c:pt>
                <c:pt idx="1">
                  <c:v>1</c:v>
                </c:pt>
                <c:pt idx="2">
                  <c:v>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FC-4725-AFF6-C398EAC84891}"/>
            </c:ext>
          </c:extLst>
        </c:ser>
        <c:ser>
          <c:idx val="1"/>
          <c:order val="1"/>
          <c:tx>
            <c:strRef>
              <c:f>'canales de comun virtual MARZO'!$H$9</c:f>
              <c:strCache>
                <c:ptCount val="1"/>
                <c:pt idx="0">
                  <c:v>PORCENTAJE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'canales de comun virtual MARZO'!$F$10:$F$12</c:f>
              <c:strCache>
                <c:ptCount val="3"/>
                <c:pt idx="0">
                  <c:v>atencionalusuario@itp.edu.co</c:v>
                </c:pt>
                <c:pt idx="1">
                  <c:v>notificacionesjudiciales@itp.edu.co</c:v>
                </c:pt>
                <c:pt idx="2">
                  <c:v>TOTAL VIRTUAL </c:v>
                </c:pt>
              </c:strCache>
            </c:strRef>
          </c:cat>
          <c:val>
            <c:numRef>
              <c:f>'canales de comun virtual MARZO'!$H$10:$H$12</c:f>
              <c:numCache>
                <c:formatCode>0%</c:formatCode>
                <c:ptCount val="3"/>
                <c:pt idx="0">
                  <c:v>0.97399999999999998</c:v>
                </c:pt>
                <c:pt idx="1">
                  <c:v>2.5899999999999999E-2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FC-4725-AFF6-C398EAC848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7026560"/>
        <c:axId val="-217037984"/>
        <c:axId val="0"/>
      </c:bar3DChart>
      <c:catAx>
        <c:axId val="-217026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7984"/>
        <c:crosses val="autoZero"/>
        <c:auto val="1"/>
        <c:lblAlgn val="ctr"/>
        <c:lblOffset val="100"/>
        <c:noMultiLvlLbl val="0"/>
      </c:catAx>
      <c:valAx>
        <c:axId val="-217037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2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LINEA MOVIL 3138052807   </a:t>
            </a:r>
          </a:p>
        </c:rich>
      </c:tx>
      <c:layout>
        <c:manualLayout>
          <c:xMode val="edge"/>
          <c:yMode val="edge"/>
          <c:x val="0.12455418207058794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'comunicacion telefonica'!$G$9</c:f>
              <c:strCache>
                <c:ptCount val="1"/>
                <c:pt idx="0">
                  <c:v>CANTIDAD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'comunicacion telefonica'!$F$10:$F$13</c:f>
              <c:strCache>
                <c:ptCount val="4"/>
                <c:pt idx="0">
                  <c:v>LLAMADAS RECIBIDAS</c:v>
                </c:pt>
                <c:pt idx="1">
                  <c:v>LLAMADAS REALIZADAS</c:v>
                </c:pt>
                <c:pt idx="2">
                  <c:v>LLAMADAS PERDIDAS</c:v>
                </c:pt>
                <c:pt idx="3">
                  <c:v>TOTAL DE LLAMADAS</c:v>
                </c:pt>
              </c:strCache>
            </c:strRef>
          </c:cat>
          <c:val>
            <c:numRef>
              <c:f>'comunicacion telefonica'!$G$10:$G$13</c:f>
              <c:numCache>
                <c:formatCode>General</c:formatCode>
                <c:ptCount val="4"/>
                <c:pt idx="0">
                  <c:v>52</c:v>
                </c:pt>
                <c:pt idx="1">
                  <c:v>30</c:v>
                </c:pt>
                <c:pt idx="2">
                  <c:v>26</c:v>
                </c:pt>
                <c:pt idx="3">
                  <c:v>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D-4D0F-B44D-40EAF10FEAB1}"/>
            </c:ext>
          </c:extLst>
        </c:ser>
        <c:ser>
          <c:idx val="1"/>
          <c:order val="1"/>
          <c:tx>
            <c:strRef>
              <c:f>'comunicacion telefonica'!$H$9</c:f>
              <c:strCache>
                <c:ptCount val="1"/>
                <c:pt idx="0">
                  <c:v>PORCENTAJE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'comunicacion telefonica'!$F$10:$F$13</c:f>
              <c:strCache>
                <c:ptCount val="4"/>
                <c:pt idx="0">
                  <c:v>LLAMADAS RECIBIDAS</c:v>
                </c:pt>
                <c:pt idx="1">
                  <c:v>LLAMADAS REALIZADAS</c:v>
                </c:pt>
                <c:pt idx="2">
                  <c:v>LLAMADAS PERDIDAS</c:v>
                </c:pt>
                <c:pt idx="3">
                  <c:v>TOTAL DE LLAMADAS</c:v>
                </c:pt>
              </c:strCache>
            </c:strRef>
          </c:cat>
          <c:val>
            <c:numRef>
              <c:f>'comunicacion telefonica'!$H$10:$H$13</c:f>
              <c:numCache>
                <c:formatCode>0%</c:formatCode>
                <c:ptCount val="4"/>
                <c:pt idx="0">
                  <c:v>0.48148148148148145</c:v>
                </c:pt>
                <c:pt idx="1">
                  <c:v>0.27777777777777779</c:v>
                </c:pt>
                <c:pt idx="2">
                  <c:v>0.24074074074074073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D-4D0F-B44D-40EAF10FEA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7036896"/>
        <c:axId val="-217039616"/>
        <c:axId val="0"/>
      </c:bar3DChart>
      <c:catAx>
        <c:axId val="-21703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9616"/>
        <c:crosses val="autoZero"/>
        <c:auto val="1"/>
        <c:lblAlgn val="ctr"/>
        <c:lblOffset val="100"/>
        <c:noMultiLvlLbl val="0"/>
      </c:catAx>
      <c:valAx>
        <c:axId val="-21703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600"/>
              <a:t>PQRSD POR MODALIDAD DE PETICIÓN </a:t>
            </a:r>
          </a:p>
        </c:rich>
      </c:tx>
      <c:layout>
        <c:manualLayout>
          <c:xMode val="edge"/>
          <c:yMode val="edge"/>
          <c:x val="0.25880716512309748"/>
          <c:y val="2.44200150288848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055988735401969E-2"/>
          <c:y val="7.0640732722066474E-2"/>
          <c:w val="0.85575523610334536"/>
          <c:h val="0.753482026160093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'tipos pqrs MARZO  2024'!$G$9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'tipos pqrs MARZO  2024'!$F$10:$F$16</c:f>
              <c:strCache>
                <c:ptCount val="7"/>
                <c:pt idx="0">
                  <c:v>PETICIONES DE INFORMACION</c:v>
                </c:pt>
                <c:pt idx="1">
                  <c:v>PETICIONES DE INTERES PARTICULAR </c:v>
                </c:pt>
                <c:pt idx="2">
                  <c:v>QUEJAS </c:v>
                </c:pt>
                <c:pt idx="3">
                  <c:v>RECLAMOS</c:v>
                </c:pt>
                <c:pt idx="4">
                  <c:v>SUGERENCIAS </c:v>
                </c:pt>
                <c:pt idx="5">
                  <c:v>DENUNCIAS</c:v>
                </c:pt>
                <c:pt idx="6">
                  <c:v>OTRO</c:v>
                </c:pt>
              </c:strCache>
            </c:strRef>
          </c:cat>
          <c:val>
            <c:numRef>
              <c:f>'tipos pqrs MARZO  2024'!$G$10:$G$16</c:f>
              <c:numCache>
                <c:formatCode>0</c:formatCode>
                <c:ptCount val="7"/>
                <c:pt idx="0">
                  <c:v>41</c:v>
                </c:pt>
                <c:pt idx="1">
                  <c:v>69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4E-4A77-B985-82C10CDD56C3}"/>
            </c:ext>
          </c:extLst>
        </c:ser>
        <c:ser>
          <c:idx val="1"/>
          <c:order val="1"/>
          <c:tx>
            <c:strRef>
              <c:f>'tipos pqrs MARZO  2024'!$H$9</c:f>
              <c:strCache>
                <c:ptCount val="1"/>
                <c:pt idx="0">
                  <c:v>PORCENTAJE 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'tipos pqrs MARZO  2024'!$F$10:$F$16</c:f>
              <c:strCache>
                <c:ptCount val="7"/>
                <c:pt idx="0">
                  <c:v>PETICIONES DE INFORMACION</c:v>
                </c:pt>
                <c:pt idx="1">
                  <c:v>PETICIONES DE INTERES PARTICULAR </c:v>
                </c:pt>
                <c:pt idx="2">
                  <c:v>QUEJAS </c:v>
                </c:pt>
                <c:pt idx="3">
                  <c:v>RECLAMOS</c:v>
                </c:pt>
                <c:pt idx="4">
                  <c:v>SUGERENCIAS </c:v>
                </c:pt>
                <c:pt idx="5">
                  <c:v>DENUNCIAS</c:v>
                </c:pt>
                <c:pt idx="6">
                  <c:v>OTRO</c:v>
                </c:pt>
              </c:strCache>
            </c:strRef>
          </c:cat>
          <c:val>
            <c:numRef>
              <c:f>'tipos pqrs MARZO  2024'!$H$10:$H$16</c:f>
              <c:numCache>
                <c:formatCode>0%</c:formatCode>
                <c:ptCount val="7"/>
                <c:pt idx="0">
                  <c:v>0.23837209302325582</c:v>
                </c:pt>
                <c:pt idx="1">
                  <c:v>0.40116279069767441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0.36046511627906974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4E-4A77-B985-82C10CDD56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-217030368"/>
        <c:axId val="-217033088"/>
        <c:axId val="0"/>
      </c:bar3DChart>
      <c:catAx>
        <c:axId val="-21703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3088"/>
        <c:crosses val="autoZero"/>
        <c:auto val="1"/>
        <c:lblAlgn val="ctr"/>
        <c:lblOffset val="100"/>
        <c:noMultiLvlLbl val="0"/>
      </c:catAx>
      <c:valAx>
        <c:axId val="-21703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ES"/>
              <a:t>PETICIONES ATENDIDAS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'Peticiones por dependencia'!$F$10</c:f>
              <c:numCache>
                <c:formatCode>General</c:formatCode>
                <c:ptCount val="1"/>
                <c:pt idx="0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5D-4D57-AAD4-DBFE32D6F3DA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'Peticiones por dependencia'!$F$11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5D-4D57-AAD4-DBFE32D6F3DA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'Peticiones por dependencia'!$F$12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5D-4D57-AAD4-DBFE32D6F3DA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'Peticiones por dependencia'!$F$13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5D-4D57-AAD4-DBFE32D6F3DA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'Peticiones por dependencia'!$F$14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5D-4D57-AAD4-DBFE32D6F3DA}"/>
            </c:ext>
          </c:extLst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'Peticiones por dependencia'!$F$15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05D-4D57-AAD4-DBFE32D6F3DA}"/>
            </c:ext>
          </c:extLst>
        </c:ser>
        <c:ser>
          <c:idx val="6"/>
          <c:order val="6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'Peticiones por dependencia'!$F$16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05D-4D57-AAD4-DBFE32D6F3DA}"/>
            </c:ext>
          </c:extLst>
        </c:ser>
        <c:ser>
          <c:idx val="7"/>
          <c:order val="7"/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'Peticiones por dependencia'!$F$17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05D-4D57-AAD4-DBFE32D6F3DA}"/>
            </c:ext>
          </c:extLst>
        </c:ser>
        <c:ser>
          <c:idx val="8"/>
          <c:order val="8"/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'Peticiones por dependencia'!$F$18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05D-4D57-AAD4-DBFE32D6F3DA}"/>
            </c:ext>
          </c:extLst>
        </c:ser>
        <c:ser>
          <c:idx val="9"/>
          <c:order val="9"/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'Peticiones por dependencia'!$F$19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05D-4D57-AAD4-DBFE32D6F3DA}"/>
            </c:ext>
          </c:extLst>
        </c:ser>
        <c:ser>
          <c:idx val="10"/>
          <c:order val="10"/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'Peticiones por dependencia'!$F$20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05D-4D57-AAD4-DBFE32D6F3DA}"/>
            </c:ext>
          </c:extLst>
        </c:ser>
        <c:ser>
          <c:idx val="11"/>
          <c:order val="11"/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'Peticiones por dependencia'!$F$21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05D-4D57-AAD4-DBFE32D6F3DA}"/>
            </c:ext>
          </c:extLst>
        </c:ser>
        <c:ser>
          <c:idx val="12"/>
          <c:order val="12"/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'Peticiones por dependencia'!#REF!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05D-4D57-AAD4-DBFE32D6F3DA}"/>
            </c:ext>
          </c:extLst>
        </c:ser>
        <c:ser>
          <c:idx val="13"/>
          <c:order val="13"/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'Peticiones por dependencia'!$F$22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05D-4D57-AAD4-DBFE32D6F3DA}"/>
            </c:ext>
          </c:extLst>
        </c:ser>
        <c:ser>
          <c:idx val="14"/>
          <c:order val="14"/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'Peticiones por dependencia'!$F$23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05D-4D57-AAD4-DBFE32D6F3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7032544"/>
        <c:axId val="-217029280"/>
        <c:axId val="0"/>
      </c:bar3DChart>
      <c:catAx>
        <c:axId val="-2170325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DEPENDENCIA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29280"/>
        <c:crosses val="autoZero"/>
        <c:auto val="1"/>
        <c:lblAlgn val="ctr"/>
        <c:lblOffset val="100"/>
        <c:noMultiLvlLbl val="0"/>
      </c:catAx>
      <c:valAx>
        <c:axId val="-21702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2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05726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3506372"/>
            <a:ext cx="12196275" cy="3351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324" y="0"/>
            <a:ext cx="12173675" cy="6868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notificacionesjudiciales@itp.edu.co" TargetMode="External"/><Relationship Id="rId2" Type="http://schemas.openxmlformats.org/officeDocument/2006/relationships/hyperlink" Target="mailto:atencionalusuario@itp.edu.co" TargetMode="Externa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notificacionesjudiciales@itp.edu.c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4" y="0"/>
            <a:ext cx="12175420" cy="6858000"/>
          </a:xfrm>
          <a:prstGeom prst="rect">
            <a:avLst/>
          </a:prstGeom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84177" y="2822331"/>
            <a:ext cx="6888549" cy="403566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237393" y="413238"/>
            <a:ext cx="5231423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Informe de </a:t>
            </a:r>
            <a:r>
              <a:rPr lang="es-CO" sz="3200" b="1" dirty="0" smtClean="0">
                <a:solidFill>
                  <a:schemeClr val="accent1">
                    <a:lumMod val="50000"/>
                  </a:schemeClr>
                </a:solidFill>
              </a:rPr>
              <a:t>Peticiones, Quejas, </a:t>
            </a:r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Reclamos,</a:t>
            </a:r>
          </a:p>
          <a:p>
            <a:pPr lvl="0"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Sugerencias y Denuncias</a:t>
            </a:r>
          </a:p>
          <a:p>
            <a:pPr lvl="0"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(PQRSD</a:t>
            </a:r>
            <a:r>
              <a:rPr lang="es-CO" sz="32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0" algn="ctr"/>
            <a:r>
              <a:rPr lang="es-CO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CO" sz="3200" b="1" dirty="0" smtClean="0">
                <a:solidFill>
                  <a:schemeClr val="accent1">
                    <a:lumMod val="50000"/>
                  </a:schemeClr>
                </a:solidFill>
              </a:rPr>
              <a:t>Marzo/2024</a:t>
            </a:r>
            <a:endParaRPr sz="3200" b="1" i="0" u="none" strike="noStrike" cap="none" dirty="0">
              <a:solidFill>
                <a:schemeClr val="accent1">
                  <a:lumMod val="50000"/>
                </a:schemeClr>
              </a:solidFill>
              <a:sym typeface="Arial"/>
            </a:endParaRPr>
          </a:p>
        </p:txBody>
      </p:sp>
      <p:sp>
        <p:nvSpPr>
          <p:cNvPr id="7" name="Google Shape;90;p1"/>
          <p:cNvSpPr txBox="1"/>
          <p:nvPr/>
        </p:nvSpPr>
        <p:spPr>
          <a:xfrm>
            <a:off x="6832243" y="5196253"/>
            <a:ext cx="3792415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1100" b="1" dirty="0">
                <a:solidFill>
                  <a:schemeClr val="accent1">
                    <a:lumMod val="75000"/>
                  </a:schemeClr>
                </a:solidFill>
              </a:rPr>
              <a:t>OFICINA DE ATENCIÓN AL USUARIO INSTITUTO TECNOLÓGICO DEL PUTUMAYO</a:t>
            </a:r>
            <a:endParaRPr lang="es-CO" sz="11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CO" sz="1100" b="1" dirty="0">
                <a:solidFill>
                  <a:schemeClr val="accent1">
                    <a:lumMod val="75000"/>
                  </a:schemeClr>
                </a:solidFill>
              </a:rPr>
              <a:t>RESOLUCIONES </a:t>
            </a:r>
            <a:r>
              <a:rPr lang="es-CO" sz="1100" b="1" dirty="0" err="1">
                <a:solidFill>
                  <a:schemeClr val="accent1">
                    <a:lumMod val="75000"/>
                  </a:schemeClr>
                </a:solidFill>
              </a:rPr>
              <a:t>Nros</a:t>
            </a:r>
            <a:r>
              <a:rPr lang="es-CO" sz="1100" b="1" dirty="0">
                <a:solidFill>
                  <a:schemeClr val="accent1">
                    <a:lumMod val="75000"/>
                  </a:schemeClr>
                </a:solidFill>
              </a:rPr>
              <a:t>. 0316/2015 - 0070/2016</a:t>
            </a:r>
            <a:endParaRPr lang="es-CO" sz="11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sz="1200" b="1" i="0" u="none" strike="noStrike" cap="none" dirty="0">
              <a:solidFill>
                <a:schemeClr val="accent1">
                  <a:lumMod val="75000"/>
                </a:schemeClr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23" y="2334022"/>
            <a:ext cx="4248727" cy="4018756"/>
          </a:xfrm>
          <a:prstGeom prst="rect">
            <a:avLst/>
          </a:prstGeom>
        </p:spPr>
      </p:pic>
      <p:sp>
        <p:nvSpPr>
          <p:cNvPr id="3" name="Freeform 1">
            <a:extLst>
              <a:ext uri="{FF2B5EF4-FFF2-40B4-BE49-F238E27FC236}">
                <a16:creationId xmlns:a16="http://schemas.microsoft.com/office/drawing/2014/main" id="{DB5E2079-2B1E-492E-8572-B1B0CF283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2199" y="261352"/>
            <a:ext cx="8662004" cy="2388272"/>
          </a:xfrm>
          <a:custGeom>
            <a:avLst/>
            <a:gdLst>
              <a:gd name="T0" fmla="*/ 8738 w 9561"/>
              <a:gd name="T1" fmla="*/ 0 h 3221"/>
              <a:gd name="T2" fmla="*/ 9560 w 9561"/>
              <a:gd name="T3" fmla="*/ 1610 h 3221"/>
              <a:gd name="T4" fmla="*/ 8738 w 9561"/>
              <a:gd name="T5" fmla="*/ 3220 h 3221"/>
              <a:gd name="T6" fmla="*/ 0 w 9561"/>
              <a:gd name="T7" fmla="*/ 3220 h 3221"/>
              <a:gd name="T8" fmla="*/ 0 w 9561"/>
              <a:gd name="T9" fmla="*/ 0 h 3221"/>
              <a:gd name="T10" fmla="*/ 8738 w 9561"/>
              <a:gd name="T11" fmla="*/ 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1">
                <a:moveTo>
                  <a:pt x="8738" y="0"/>
                </a:moveTo>
                <a:lnTo>
                  <a:pt x="9560" y="1610"/>
                </a:lnTo>
                <a:lnTo>
                  <a:pt x="8738" y="3220"/>
                </a:lnTo>
                <a:lnTo>
                  <a:pt x="0" y="3220"/>
                </a:lnTo>
                <a:lnTo>
                  <a:pt x="0" y="0"/>
                </a:lnTo>
                <a:lnTo>
                  <a:pt x="8738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just"/>
            <a:r>
              <a:rPr lang="es-CO" dirty="0" smtClean="0"/>
              <a:t>              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              El </a:t>
            </a:r>
            <a:r>
              <a:rPr lang="es-CO" dirty="0"/>
              <a:t>presente documento corresponde al Informe de Peticiones, Quejas,</a:t>
            </a:r>
          </a:p>
          <a:p>
            <a:pPr algn="just"/>
            <a:r>
              <a:rPr lang="es-CO" dirty="0" smtClean="0"/>
              <a:t>              Reclamos</a:t>
            </a:r>
            <a:r>
              <a:rPr lang="es-CO" dirty="0"/>
              <a:t>, Sugerencias y Denuncias (PQRSD) recibidas y atendidas por </a:t>
            </a:r>
            <a:r>
              <a:rPr lang="es-CO" dirty="0" smtClean="0"/>
              <a:t>la</a:t>
            </a:r>
            <a:endParaRPr lang="es-CO" dirty="0"/>
          </a:p>
          <a:p>
            <a:pPr algn="just"/>
            <a:r>
              <a:rPr lang="es-CO" dirty="0" smtClean="0"/>
              <a:t>              Oficina de atención al usuario del Instituto Tecnológico del Putumayo </a:t>
            </a:r>
            <a:endParaRPr lang="es-CO" dirty="0"/>
          </a:p>
          <a:p>
            <a:pPr algn="just"/>
            <a:r>
              <a:rPr lang="es-CO" dirty="0" smtClean="0"/>
              <a:t>              Correspondiente al mes de Marzo de </a:t>
            </a:r>
            <a:r>
              <a:rPr lang="es-CO" dirty="0" smtClean="0"/>
              <a:t>2024. </a:t>
            </a:r>
            <a:endParaRPr lang="es-CO" dirty="0" smtClean="0"/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               De </a:t>
            </a:r>
            <a:r>
              <a:rPr lang="es-CO" dirty="0"/>
              <a:t>acuerdo con los datos </a:t>
            </a:r>
            <a:r>
              <a:rPr lang="es-CO" dirty="0" smtClean="0"/>
              <a:t>arrojados por </a:t>
            </a:r>
            <a:r>
              <a:rPr lang="es-CO" dirty="0"/>
              <a:t>los canales de </a:t>
            </a:r>
            <a:r>
              <a:rPr lang="es-CO" dirty="0" smtClean="0"/>
              <a:t>atención, </a:t>
            </a:r>
          </a:p>
          <a:p>
            <a:pPr algn="just"/>
            <a:r>
              <a:rPr lang="es-CO" dirty="0"/>
              <a:t> </a:t>
            </a:r>
            <a:r>
              <a:rPr lang="es-CO" dirty="0" smtClean="0"/>
              <a:t>              durante </a:t>
            </a:r>
            <a:r>
              <a:rPr lang="es-CO" dirty="0"/>
              <a:t>en el mes de </a:t>
            </a:r>
            <a:r>
              <a:rPr lang="es-CO" dirty="0" smtClean="0"/>
              <a:t>marzo, </a:t>
            </a:r>
            <a:r>
              <a:rPr lang="es-CO" dirty="0"/>
              <a:t>se </a:t>
            </a:r>
            <a:r>
              <a:rPr lang="es-CO" dirty="0">
                <a:solidFill>
                  <a:schemeClr val="tx1"/>
                </a:solidFill>
              </a:rPr>
              <a:t>recibieron </a:t>
            </a:r>
            <a:r>
              <a:rPr lang="es-CO" dirty="0" smtClean="0">
                <a:solidFill>
                  <a:schemeClr val="tx1"/>
                </a:solidFill>
              </a:rPr>
              <a:t>(280) </a:t>
            </a:r>
            <a:r>
              <a:rPr lang="es-CO" dirty="0" smtClean="0"/>
              <a:t>PQRSD</a:t>
            </a:r>
          </a:p>
          <a:p>
            <a:pPr algn="just"/>
            <a:r>
              <a:rPr lang="es-CO" dirty="0"/>
              <a:t> </a:t>
            </a:r>
            <a:r>
              <a:rPr lang="es-CO" dirty="0" smtClean="0"/>
              <a:t>              garantizando el registro del 100% y </a:t>
            </a:r>
            <a:r>
              <a:rPr lang="es-CO" dirty="0"/>
              <a:t>teniendo en cuenta lo reportado </a:t>
            </a:r>
            <a:endParaRPr lang="es-CO" dirty="0" smtClean="0"/>
          </a:p>
          <a:p>
            <a:pPr algn="just"/>
            <a:r>
              <a:rPr lang="es-CO" dirty="0"/>
              <a:t> </a:t>
            </a:r>
            <a:r>
              <a:rPr lang="es-CO" dirty="0" smtClean="0"/>
              <a:t>              les </a:t>
            </a:r>
            <a:r>
              <a:rPr lang="es-CO" dirty="0"/>
              <a:t>fue asignado </a:t>
            </a:r>
            <a:r>
              <a:rPr lang="es-CO" dirty="0" smtClean="0"/>
              <a:t>su </a:t>
            </a:r>
            <a:r>
              <a:rPr lang="es-CO" dirty="0"/>
              <a:t>trámite, </a:t>
            </a:r>
            <a:r>
              <a:rPr lang="es-CO" dirty="0" smtClean="0"/>
              <a:t>no se negó </a:t>
            </a:r>
            <a:r>
              <a:rPr lang="es-CO" dirty="0"/>
              <a:t>el acceso a ninguna de ellas.</a:t>
            </a:r>
          </a:p>
          <a:p>
            <a:pPr algn="just"/>
            <a:r>
              <a:rPr lang="es-CO" dirty="0" smtClean="0"/>
              <a:t> 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CC16497B-B8A4-4BE6-AA2B-35896462B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5987" y="387927"/>
            <a:ext cx="944097" cy="2111393"/>
          </a:xfrm>
          <a:custGeom>
            <a:avLst/>
            <a:gdLst>
              <a:gd name="T0" fmla="*/ 779 w 1015"/>
              <a:gd name="T1" fmla="*/ 1525 h 3050"/>
              <a:gd name="T2" fmla="*/ 0 w 1015"/>
              <a:gd name="T3" fmla="*/ 3049 h 3050"/>
              <a:gd name="T4" fmla="*/ 235 w 1015"/>
              <a:gd name="T5" fmla="*/ 3049 h 3050"/>
              <a:gd name="T6" fmla="*/ 1014 w 1015"/>
              <a:gd name="T7" fmla="*/ 1525 h 3050"/>
              <a:gd name="T8" fmla="*/ 235 w 1015"/>
              <a:gd name="T9" fmla="*/ 0 h 3050"/>
              <a:gd name="T10" fmla="*/ 0 w 1015"/>
              <a:gd name="T11" fmla="*/ 0 h 3050"/>
              <a:gd name="T12" fmla="*/ 779 w 1015"/>
              <a:gd name="T13" fmla="*/ 1525 h 3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5" h="3050">
                <a:moveTo>
                  <a:pt x="779" y="1525"/>
                </a:moveTo>
                <a:lnTo>
                  <a:pt x="0" y="3049"/>
                </a:lnTo>
                <a:lnTo>
                  <a:pt x="235" y="3049"/>
                </a:lnTo>
                <a:lnTo>
                  <a:pt x="1014" y="1525"/>
                </a:lnTo>
                <a:lnTo>
                  <a:pt x="235" y="0"/>
                </a:lnTo>
                <a:lnTo>
                  <a:pt x="0" y="0"/>
                </a:lnTo>
                <a:lnTo>
                  <a:pt x="779" y="1525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9959884E-D2C2-41FD-80B7-6949F84FC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718" y="261353"/>
            <a:ext cx="1906177" cy="2015660"/>
          </a:xfrm>
          <a:custGeom>
            <a:avLst/>
            <a:gdLst>
              <a:gd name="T0" fmla="*/ 1938 w 3877"/>
              <a:gd name="T1" fmla="*/ 3876 h 3877"/>
              <a:gd name="T2" fmla="*/ 0 w 3877"/>
              <a:gd name="T3" fmla="*/ 1938 h 3877"/>
              <a:gd name="T4" fmla="*/ 1938 w 3877"/>
              <a:gd name="T5" fmla="*/ 0 h 3877"/>
              <a:gd name="T6" fmla="*/ 3876 w 3877"/>
              <a:gd name="T7" fmla="*/ 1938 h 3877"/>
              <a:gd name="T8" fmla="*/ 1938 w 3877"/>
              <a:gd name="T9" fmla="*/ 3876 h 3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7" h="3877">
                <a:moveTo>
                  <a:pt x="1938" y="3876"/>
                </a:moveTo>
                <a:lnTo>
                  <a:pt x="0" y="1938"/>
                </a:lnTo>
                <a:lnTo>
                  <a:pt x="1938" y="0"/>
                </a:lnTo>
                <a:lnTo>
                  <a:pt x="3876" y="1938"/>
                </a:lnTo>
                <a:lnTo>
                  <a:pt x="1938" y="3876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87BDE64C-E863-4924-9424-BCF2EDFB8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512" y="526517"/>
            <a:ext cx="1529529" cy="1464920"/>
          </a:xfrm>
          <a:custGeom>
            <a:avLst/>
            <a:gdLst>
              <a:gd name="T0" fmla="*/ 1610 w 3221"/>
              <a:gd name="T1" fmla="*/ 3220 h 3221"/>
              <a:gd name="T2" fmla="*/ 0 w 3221"/>
              <a:gd name="T3" fmla="*/ 1610 h 3221"/>
              <a:gd name="T4" fmla="*/ 1610 w 3221"/>
              <a:gd name="T5" fmla="*/ 0 h 3221"/>
              <a:gd name="T6" fmla="*/ 3220 w 3221"/>
              <a:gd name="T7" fmla="*/ 1610 h 3221"/>
              <a:gd name="T8" fmla="*/ 1610 w 3221"/>
              <a:gd name="T9" fmla="*/ 322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1" h="3221">
                <a:moveTo>
                  <a:pt x="1610" y="3220"/>
                </a:moveTo>
                <a:lnTo>
                  <a:pt x="0" y="1610"/>
                </a:lnTo>
                <a:lnTo>
                  <a:pt x="1610" y="0"/>
                </a:lnTo>
                <a:lnTo>
                  <a:pt x="3220" y="1610"/>
                </a:lnTo>
                <a:lnTo>
                  <a:pt x="1610" y="322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30" name="TextBox 44">
            <a:extLst>
              <a:ext uri="{FF2B5EF4-FFF2-40B4-BE49-F238E27FC236}">
                <a16:creationId xmlns:a16="http://schemas.microsoft.com/office/drawing/2014/main" id="{0426DBF9-95AF-404A-9BEC-DA4CD7468B5E}"/>
              </a:ext>
            </a:extLst>
          </p:cNvPr>
          <p:cNvSpPr txBox="1"/>
          <p:nvPr/>
        </p:nvSpPr>
        <p:spPr>
          <a:xfrm>
            <a:off x="2554987" y="807493"/>
            <a:ext cx="598241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</a:t>
            </a:r>
          </a:p>
        </p:txBody>
      </p:sp>
      <p:sp>
        <p:nvSpPr>
          <p:cNvPr id="32" name="TextBox 46">
            <a:extLst>
              <a:ext uri="{FF2B5EF4-FFF2-40B4-BE49-F238E27FC236}">
                <a16:creationId xmlns:a16="http://schemas.microsoft.com/office/drawing/2014/main" id="{4794AFEB-6C89-4E53-96F9-B5669614CA6B}"/>
              </a:ext>
            </a:extLst>
          </p:cNvPr>
          <p:cNvSpPr txBox="1"/>
          <p:nvPr/>
        </p:nvSpPr>
        <p:spPr>
          <a:xfrm>
            <a:off x="5906102" y="3798327"/>
            <a:ext cx="627096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</a:t>
            </a:r>
          </a:p>
        </p:txBody>
      </p:sp>
      <p:sp>
        <p:nvSpPr>
          <p:cNvPr id="48" name="TextBox 45">
            <a:extLst>
              <a:ext uri="{FF2B5EF4-FFF2-40B4-BE49-F238E27FC236}">
                <a16:creationId xmlns:a16="http://schemas.microsoft.com/office/drawing/2014/main" id="{7A8711F0-8A6E-4BC0-8176-CD0B87FE87C8}"/>
              </a:ext>
            </a:extLst>
          </p:cNvPr>
          <p:cNvSpPr txBox="1"/>
          <p:nvPr/>
        </p:nvSpPr>
        <p:spPr>
          <a:xfrm>
            <a:off x="2924538" y="3067119"/>
            <a:ext cx="184730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endParaRPr lang="en-US" sz="45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49" name="Freeform 9">
            <a:extLst>
              <a:ext uri="{FF2B5EF4-FFF2-40B4-BE49-F238E27FC236}">
                <a16:creationId xmlns:a16="http://schemas.microsoft.com/office/drawing/2014/main" id="{3529F678-957C-4957-87B3-430C81EDD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409" y="2882003"/>
            <a:ext cx="3236442" cy="2942543"/>
          </a:xfrm>
          <a:custGeom>
            <a:avLst/>
            <a:gdLst>
              <a:gd name="T0" fmla="*/ 1610 w 3220"/>
              <a:gd name="T1" fmla="*/ 3221 h 3222"/>
              <a:gd name="T2" fmla="*/ 0 w 3220"/>
              <a:gd name="T3" fmla="*/ 1611 h 3222"/>
              <a:gd name="T4" fmla="*/ 1610 w 3220"/>
              <a:gd name="T5" fmla="*/ 0 h 3222"/>
              <a:gd name="T6" fmla="*/ 3219 w 3220"/>
              <a:gd name="T7" fmla="*/ 1611 h 3222"/>
              <a:gd name="T8" fmla="*/ 1610 w 3220"/>
              <a:gd name="T9" fmla="*/ 3221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0" h="3222">
                <a:moveTo>
                  <a:pt x="1610" y="3221"/>
                </a:moveTo>
                <a:lnTo>
                  <a:pt x="0" y="1611"/>
                </a:lnTo>
                <a:lnTo>
                  <a:pt x="1610" y="0"/>
                </a:lnTo>
                <a:lnTo>
                  <a:pt x="3219" y="1611"/>
                </a:lnTo>
                <a:lnTo>
                  <a:pt x="1610" y="3221"/>
                </a:lnTo>
              </a:path>
            </a:pathLst>
          </a:custGeom>
          <a:solidFill>
            <a:schemeClr val="accent2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21" name="TextBox 29">
            <a:extLst>
              <a:ext uri="{FF2B5EF4-FFF2-40B4-BE49-F238E27FC236}">
                <a16:creationId xmlns:a16="http://schemas.microsoft.com/office/drawing/2014/main" id="{A03E2A1C-4743-478B-A867-725AA05FA7CE}"/>
              </a:ext>
            </a:extLst>
          </p:cNvPr>
          <p:cNvSpPr txBox="1"/>
          <p:nvPr/>
        </p:nvSpPr>
        <p:spPr>
          <a:xfrm>
            <a:off x="944071" y="3750643"/>
            <a:ext cx="312311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sz="20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PQRS </a:t>
            </a:r>
          </a:p>
          <a:p>
            <a:pPr algn="ctr"/>
            <a:r>
              <a:rPr lang="es-CO" sz="20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Recibidas por canal de atención</a:t>
            </a:r>
            <a:endParaRPr lang="es-CO" sz="20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2278187"/>
              </p:ext>
            </p:extLst>
          </p:nvPr>
        </p:nvGraphicFramePr>
        <p:xfrm>
          <a:off x="4916731" y="2933700"/>
          <a:ext cx="5400676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032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>
            <a:extLst>
              <a:ext uri="{FF2B5EF4-FFF2-40B4-BE49-F238E27FC236}">
                <a16:creationId xmlns:a16="http://schemas.microsoft.com/office/drawing/2014/main" id="{6DD8D568-9528-402D-BFCA-A7F78668D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48" y="670749"/>
            <a:ext cx="1426133" cy="1426135"/>
          </a:xfrm>
          <a:custGeom>
            <a:avLst/>
            <a:gdLst>
              <a:gd name="T0" fmla="*/ 1938 w 3875"/>
              <a:gd name="T1" fmla="*/ 3875 h 3876"/>
              <a:gd name="T2" fmla="*/ 0 w 3875"/>
              <a:gd name="T3" fmla="*/ 1938 h 3876"/>
              <a:gd name="T4" fmla="*/ 1938 w 3875"/>
              <a:gd name="T5" fmla="*/ 0 h 3876"/>
              <a:gd name="T6" fmla="*/ 3874 w 3875"/>
              <a:gd name="T7" fmla="*/ 1938 h 3876"/>
              <a:gd name="T8" fmla="*/ 1938 w 3875"/>
              <a:gd name="T9" fmla="*/ 387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5" h="3876">
                <a:moveTo>
                  <a:pt x="1938" y="3875"/>
                </a:moveTo>
                <a:lnTo>
                  <a:pt x="0" y="1938"/>
                </a:lnTo>
                <a:lnTo>
                  <a:pt x="1938" y="0"/>
                </a:lnTo>
                <a:lnTo>
                  <a:pt x="3874" y="1938"/>
                </a:lnTo>
                <a:lnTo>
                  <a:pt x="1938" y="3875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8FF5A817-8DFC-4288-B5DE-A4E55BC9C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29" y="385476"/>
            <a:ext cx="10601725" cy="2670034"/>
          </a:xfrm>
          <a:custGeom>
            <a:avLst/>
            <a:gdLst>
              <a:gd name="T0" fmla="*/ 8737 w 9561"/>
              <a:gd name="T1" fmla="*/ 0 h 3222"/>
              <a:gd name="T2" fmla="*/ 9560 w 9561"/>
              <a:gd name="T3" fmla="*/ 1611 h 3222"/>
              <a:gd name="T4" fmla="*/ 8737 w 9561"/>
              <a:gd name="T5" fmla="*/ 3221 h 3222"/>
              <a:gd name="T6" fmla="*/ 0 w 9561"/>
              <a:gd name="T7" fmla="*/ 3221 h 3222"/>
              <a:gd name="T8" fmla="*/ 0 w 9561"/>
              <a:gd name="T9" fmla="*/ 0 h 3222"/>
              <a:gd name="T10" fmla="*/ 8737 w 9561"/>
              <a:gd name="T11" fmla="*/ 0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2">
                <a:moveTo>
                  <a:pt x="8737" y="0"/>
                </a:moveTo>
                <a:lnTo>
                  <a:pt x="9560" y="1611"/>
                </a:lnTo>
                <a:lnTo>
                  <a:pt x="8737" y="3221"/>
                </a:lnTo>
                <a:lnTo>
                  <a:pt x="0" y="3221"/>
                </a:lnTo>
                <a:lnTo>
                  <a:pt x="0" y="0"/>
                </a:lnTo>
                <a:lnTo>
                  <a:pt x="8737" y="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D05919DA-DB46-4896-B674-224146B3B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6198" y="618326"/>
            <a:ext cx="973683" cy="2204334"/>
          </a:xfrm>
          <a:custGeom>
            <a:avLst/>
            <a:gdLst>
              <a:gd name="T0" fmla="*/ 779 w 1014"/>
              <a:gd name="T1" fmla="*/ 1526 h 3052"/>
              <a:gd name="T2" fmla="*/ 0 w 1014"/>
              <a:gd name="T3" fmla="*/ 3051 h 3052"/>
              <a:gd name="T4" fmla="*/ 235 w 1014"/>
              <a:gd name="T5" fmla="*/ 3051 h 3052"/>
              <a:gd name="T6" fmla="*/ 1013 w 1014"/>
              <a:gd name="T7" fmla="*/ 1526 h 3052"/>
              <a:gd name="T8" fmla="*/ 235 w 1014"/>
              <a:gd name="T9" fmla="*/ 0 h 3052"/>
              <a:gd name="T10" fmla="*/ 0 w 1014"/>
              <a:gd name="T11" fmla="*/ 0 h 3052"/>
              <a:gd name="T12" fmla="*/ 779 w 1014"/>
              <a:gd name="T13" fmla="*/ 1526 h 3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4" h="3052">
                <a:moveTo>
                  <a:pt x="779" y="1526"/>
                </a:moveTo>
                <a:lnTo>
                  <a:pt x="0" y="3051"/>
                </a:lnTo>
                <a:lnTo>
                  <a:pt x="235" y="3051"/>
                </a:lnTo>
                <a:lnTo>
                  <a:pt x="1013" y="1526"/>
                </a:lnTo>
                <a:lnTo>
                  <a:pt x="235" y="0"/>
                </a:lnTo>
                <a:lnTo>
                  <a:pt x="0" y="0"/>
                </a:lnTo>
                <a:lnTo>
                  <a:pt x="779" y="1526"/>
                </a:lnTo>
              </a:path>
            </a:pathLst>
          </a:custGeom>
          <a:solidFill>
            <a:schemeClr val="accent2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3529F678-957C-4957-87B3-430C81EDD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486" y="790098"/>
            <a:ext cx="1184389" cy="1186012"/>
          </a:xfrm>
          <a:custGeom>
            <a:avLst/>
            <a:gdLst>
              <a:gd name="T0" fmla="*/ 1610 w 3220"/>
              <a:gd name="T1" fmla="*/ 3221 h 3222"/>
              <a:gd name="T2" fmla="*/ 0 w 3220"/>
              <a:gd name="T3" fmla="*/ 1611 h 3222"/>
              <a:gd name="T4" fmla="*/ 1610 w 3220"/>
              <a:gd name="T5" fmla="*/ 0 h 3222"/>
              <a:gd name="T6" fmla="*/ 3219 w 3220"/>
              <a:gd name="T7" fmla="*/ 1611 h 3222"/>
              <a:gd name="T8" fmla="*/ 1610 w 3220"/>
              <a:gd name="T9" fmla="*/ 3221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0" h="3222">
                <a:moveTo>
                  <a:pt x="1610" y="3221"/>
                </a:moveTo>
                <a:lnTo>
                  <a:pt x="0" y="1611"/>
                </a:lnTo>
                <a:lnTo>
                  <a:pt x="1610" y="0"/>
                </a:lnTo>
                <a:lnTo>
                  <a:pt x="3219" y="1611"/>
                </a:lnTo>
                <a:lnTo>
                  <a:pt x="1610" y="3221"/>
                </a:lnTo>
              </a:path>
            </a:pathLst>
          </a:custGeom>
          <a:solidFill>
            <a:schemeClr val="accent2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7" name="TextBox 45">
            <a:extLst>
              <a:ext uri="{FF2B5EF4-FFF2-40B4-BE49-F238E27FC236}">
                <a16:creationId xmlns:a16="http://schemas.microsoft.com/office/drawing/2014/main" id="{7A8711F0-8A6E-4BC0-8176-CD0B87FE87C8}"/>
              </a:ext>
            </a:extLst>
          </p:cNvPr>
          <p:cNvSpPr txBox="1"/>
          <p:nvPr/>
        </p:nvSpPr>
        <p:spPr>
          <a:xfrm>
            <a:off x="6127284" y="2252943"/>
            <a:ext cx="184730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endParaRPr lang="en-US" sz="45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DC74189-4BAA-4563-9537-543388EA0EB0}"/>
              </a:ext>
            </a:extLst>
          </p:cNvPr>
          <p:cNvSpPr txBox="1">
            <a:spLocks/>
          </p:cNvSpPr>
          <p:nvPr/>
        </p:nvSpPr>
        <p:spPr>
          <a:xfrm>
            <a:off x="5243525" y="504685"/>
            <a:ext cx="3317730" cy="2585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90000"/>
              </a:lnSpc>
              <a:spcBef>
                <a:spcPts val="0"/>
              </a:spcBef>
            </a:pPr>
            <a:r>
              <a:rPr lang="es-ES" sz="1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s-ES" sz="120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44">
            <a:extLst>
              <a:ext uri="{FF2B5EF4-FFF2-40B4-BE49-F238E27FC236}">
                <a16:creationId xmlns:a16="http://schemas.microsoft.com/office/drawing/2014/main" id="{0426DBF9-95AF-404A-9BEC-DA4CD7468B5E}"/>
              </a:ext>
            </a:extLst>
          </p:cNvPr>
          <p:cNvSpPr txBox="1"/>
          <p:nvPr/>
        </p:nvSpPr>
        <p:spPr>
          <a:xfrm>
            <a:off x="522975" y="993563"/>
            <a:ext cx="554960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B</a:t>
            </a: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DF8D4B28-B349-4FE6-9944-1158E9E01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28" y="3152277"/>
            <a:ext cx="10601726" cy="2779098"/>
          </a:xfrm>
          <a:custGeom>
            <a:avLst/>
            <a:gdLst>
              <a:gd name="T0" fmla="*/ 8737 w 9561"/>
              <a:gd name="T1" fmla="*/ 0 h 3221"/>
              <a:gd name="T2" fmla="*/ 9560 w 9561"/>
              <a:gd name="T3" fmla="*/ 1610 h 3221"/>
              <a:gd name="T4" fmla="*/ 8737 w 9561"/>
              <a:gd name="T5" fmla="*/ 3220 h 3221"/>
              <a:gd name="T6" fmla="*/ 0 w 9561"/>
              <a:gd name="T7" fmla="*/ 3220 h 3221"/>
              <a:gd name="T8" fmla="*/ 0 w 9561"/>
              <a:gd name="T9" fmla="*/ 0 h 3221"/>
              <a:gd name="T10" fmla="*/ 8737 w 9561"/>
              <a:gd name="T11" fmla="*/ 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1">
                <a:moveTo>
                  <a:pt x="8737" y="0"/>
                </a:moveTo>
                <a:lnTo>
                  <a:pt x="9560" y="1610"/>
                </a:lnTo>
                <a:lnTo>
                  <a:pt x="8737" y="3220"/>
                </a:lnTo>
                <a:lnTo>
                  <a:pt x="0" y="3220"/>
                </a:lnTo>
                <a:lnTo>
                  <a:pt x="0" y="0"/>
                </a:lnTo>
                <a:lnTo>
                  <a:pt x="8737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ACA7DAB3-9321-46FB-8863-014B47301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6198" y="3313538"/>
            <a:ext cx="937937" cy="2376188"/>
          </a:xfrm>
          <a:custGeom>
            <a:avLst/>
            <a:gdLst>
              <a:gd name="T0" fmla="*/ 779 w 1014"/>
              <a:gd name="T1" fmla="*/ 1525 h 3051"/>
              <a:gd name="T2" fmla="*/ 0 w 1014"/>
              <a:gd name="T3" fmla="*/ 3050 h 3051"/>
              <a:gd name="T4" fmla="*/ 235 w 1014"/>
              <a:gd name="T5" fmla="*/ 3050 h 3051"/>
              <a:gd name="T6" fmla="*/ 1013 w 1014"/>
              <a:gd name="T7" fmla="*/ 1525 h 3051"/>
              <a:gd name="T8" fmla="*/ 235 w 1014"/>
              <a:gd name="T9" fmla="*/ 0 h 3051"/>
              <a:gd name="T10" fmla="*/ 0 w 1014"/>
              <a:gd name="T11" fmla="*/ 0 h 3051"/>
              <a:gd name="T12" fmla="*/ 779 w 1014"/>
              <a:gd name="T13" fmla="*/ 1525 h 3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4" h="3051">
                <a:moveTo>
                  <a:pt x="779" y="1525"/>
                </a:moveTo>
                <a:lnTo>
                  <a:pt x="0" y="3050"/>
                </a:lnTo>
                <a:lnTo>
                  <a:pt x="235" y="3050"/>
                </a:lnTo>
                <a:lnTo>
                  <a:pt x="1013" y="1525"/>
                </a:lnTo>
                <a:lnTo>
                  <a:pt x="235" y="0"/>
                </a:lnTo>
                <a:lnTo>
                  <a:pt x="0" y="0"/>
                </a:lnTo>
                <a:lnTo>
                  <a:pt x="779" y="1525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33B24E21-14DA-4E1D-9189-738A45265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66" y="3654057"/>
            <a:ext cx="1648628" cy="1696754"/>
          </a:xfrm>
          <a:custGeom>
            <a:avLst/>
            <a:gdLst>
              <a:gd name="T0" fmla="*/ 1938 w 3875"/>
              <a:gd name="T1" fmla="*/ 3876 h 3877"/>
              <a:gd name="T2" fmla="*/ 0 w 3875"/>
              <a:gd name="T3" fmla="*/ 1938 h 3877"/>
              <a:gd name="T4" fmla="*/ 1938 w 3875"/>
              <a:gd name="T5" fmla="*/ 0 h 3877"/>
              <a:gd name="T6" fmla="*/ 3874 w 3875"/>
              <a:gd name="T7" fmla="*/ 1938 h 3877"/>
              <a:gd name="T8" fmla="*/ 1938 w 3875"/>
              <a:gd name="T9" fmla="*/ 3876 h 3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5" h="3877">
                <a:moveTo>
                  <a:pt x="1938" y="3876"/>
                </a:moveTo>
                <a:lnTo>
                  <a:pt x="0" y="1938"/>
                </a:lnTo>
                <a:lnTo>
                  <a:pt x="1938" y="0"/>
                </a:lnTo>
                <a:lnTo>
                  <a:pt x="3874" y="1938"/>
                </a:lnTo>
                <a:lnTo>
                  <a:pt x="1938" y="3876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633D2021-5E31-4A8D-9E79-616FC4ECD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746" y="3845686"/>
            <a:ext cx="1308035" cy="1311893"/>
          </a:xfrm>
          <a:custGeom>
            <a:avLst/>
            <a:gdLst>
              <a:gd name="T0" fmla="*/ 1610 w 3220"/>
              <a:gd name="T1" fmla="*/ 3220 h 3221"/>
              <a:gd name="T2" fmla="*/ 0 w 3220"/>
              <a:gd name="T3" fmla="*/ 1610 h 3221"/>
              <a:gd name="T4" fmla="*/ 1610 w 3220"/>
              <a:gd name="T5" fmla="*/ 0 h 3221"/>
              <a:gd name="T6" fmla="*/ 3219 w 3220"/>
              <a:gd name="T7" fmla="*/ 1610 h 3221"/>
              <a:gd name="T8" fmla="*/ 1610 w 3220"/>
              <a:gd name="T9" fmla="*/ 322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0" h="3221">
                <a:moveTo>
                  <a:pt x="1610" y="3220"/>
                </a:moveTo>
                <a:lnTo>
                  <a:pt x="0" y="1610"/>
                </a:lnTo>
                <a:lnTo>
                  <a:pt x="1610" y="0"/>
                </a:lnTo>
                <a:lnTo>
                  <a:pt x="3219" y="1610"/>
                </a:lnTo>
                <a:lnTo>
                  <a:pt x="1610" y="322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20" name="TextBox 46">
            <a:extLst>
              <a:ext uri="{FF2B5EF4-FFF2-40B4-BE49-F238E27FC236}">
                <a16:creationId xmlns:a16="http://schemas.microsoft.com/office/drawing/2014/main" id="{4794AFEB-6C89-4E53-96F9-B5669614CA6B}"/>
              </a:ext>
            </a:extLst>
          </p:cNvPr>
          <p:cNvSpPr txBox="1"/>
          <p:nvPr/>
        </p:nvSpPr>
        <p:spPr>
          <a:xfrm>
            <a:off x="312590" y="4042249"/>
            <a:ext cx="912975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5809787" y="467404"/>
            <a:ext cx="4336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dirty="0" smtClean="0"/>
              <a:t>El </a:t>
            </a:r>
            <a:r>
              <a:rPr lang="es-CO" sz="1200" dirty="0"/>
              <a:t>porcentaje más representativo corresponde a las llamadas recibidas con un </a:t>
            </a:r>
            <a:r>
              <a:rPr lang="es-CO" sz="1200" dirty="0" smtClean="0"/>
              <a:t>48%, </a:t>
            </a:r>
            <a:r>
              <a:rPr lang="es-CO" sz="1200" dirty="0"/>
              <a:t>en las cuales se brindó información sobre los siguientes temas</a:t>
            </a:r>
            <a:r>
              <a:rPr lang="es-CO" sz="1200" dirty="0" smtClean="0"/>
              <a:t>: Fechas </a:t>
            </a:r>
            <a:r>
              <a:rPr lang="es-CO" sz="1200" dirty="0"/>
              <a:t>de primeros parciales: del 11 al 19 de marzo de 2024.Supletorios de primeros parciales: del 20 al 21 de marzo de 2024.Reporte de notas a SIGEDIN: del 11 al 24 de marzo de 2024.</a:t>
            </a:r>
            <a:endParaRPr lang="es-CO" sz="1200" dirty="0"/>
          </a:p>
        </p:txBody>
      </p:sp>
      <p:sp>
        <p:nvSpPr>
          <p:cNvPr id="31" name="Rectángulo 30"/>
          <p:cNvSpPr/>
          <p:nvPr/>
        </p:nvSpPr>
        <p:spPr>
          <a:xfrm>
            <a:off x="5852781" y="3264775"/>
            <a:ext cx="41917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dirty="0"/>
              <a:t>Los registros indican que casi la totalidad de las solicitudes, un 97%, se gestionan a través del correo electrónico </a:t>
            </a:r>
            <a:r>
              <a:rPr lang="es-CO" sz="1200" dirty="0" smtClean="0">
                <a:hlinkClick r:id="rId2"/>
              </a:rPr>
              <a:t>atencionalusuario@itp.edu.co</a:t>
            </a:r>
            <a:r>
              <a:rPr lang="es-CO" sz="1200" dirty="0" smtClean="0"/>
              <a:t> del </a:t>
            </a:r>
            <a:r>
              <a:rPr lang="es-CO" sz="1200" dirty="0"/>
              <a:t>Instituto Tecnológico del Putumayo. Esto evidencia que dicho canal es el más utilizado y preferido por los solicitantes para presentar sus PQRSD.</a:t>
            </a:r>
            <a:endParaRPr lang="es-CO" sz="1200" dirty="0"/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691622"/>
              </p:ext>
            </p:extLst>
          </p:nvPr>
        </p:nvGraphicFramePr>
        <p:xfrm>
          <a:off x="5870099" y="1648013"/>
          <a:ext cx="4191000" cy="1323975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919778016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78796768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1394492120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CANALES DE INTERACCION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CANTIDAD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PORCENTAJE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77637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LLAMADAS RECIBIDAS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17594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LLAMADAS REALIZADAS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54804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LLAMADAS PERDIDAS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19598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DE LLAMADAS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474494"/>
                  </a:ext>
                </a:extLst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966045"/>
              </p:ext>
            </p:extLst>
          </p:nvPr>
        </p:nvGraphicFramePr>
        <p:xfrm>
          <a:off x="5953589" y="4501632"/>
          <a:ext cx="4208637" cy="1066800"/>
        </p:xfrm>
        <a:graphic>
          <a:graphicData uri="http://schemas.openxmlformats.org/drawingml/2006/table">
            <a:tbl>
              <a:tblPr/>
              <a:tblGrid>
                <a:gridCol w="2034356">
                  <a:extLst>
                    <a:ext uri="{9D8B030D-6E8A-4147-A177-3AD203B41FA5}">
                      <a16:colId xmlns:a16="http://schemas.microsoft.com/office/drawing/2014/main" val="192477773"/>
                    </a:ext>
                  </a:extLst>
                </a:gridCol>
                <a:gridCol w="969735">
                  <a:extLst>
                    <a:ext uri="{9D8B030D-6E8A-4147-A177-3AD203B41FA5}">
                      <a16:colId xmlns:a16="http://schemas.microsoft.com/office/drawing/2014/main" val="1464129650"/>
                    </a:ext>
                  </a:extLst>
                </a:gridCol>
                <a:gridCol w="1204546">
                  <a:extLst>
                    <a:ext uri="{9D8B030D-6E8A-4147-A177-3AD203B41FA5}">
                      <a16:colId xmlns:a16="http://schemas.microsoft.com/office/drawing/2014/main" val="2049627358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CANALES DE ATENCIÓN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CANTIDAD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PORCENTAJE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8282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atencionalusuario@itp.edu.co</a:t>
                      </a:r>
                      <a:endParaRPr lang="es-CO" sz="11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11563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notificacionesjudiciales@itp.edu.co</a:t>
                      </a:r>
                      <a:endParaRPr lang="es-CO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20191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VIRTUAL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937203"/>
                  </a:ext>
                </a:extLst>
              </a:tr>
            </a:tbl>
          </a:graphicData>
        </a:graphic>
      </p:graphicFrame>
      <p:graphicFrame>
        <p:nvGraphicFramePr>
          <p:cNvPr id="27" name="Gráfico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49505"/>
              </p:ext>
            </p:extLst>
          </p:nvPr>
        </p:nvGraphicFramePr>
        <p:xfrm>
          <a:off x="1398546" y="3092791"/>
          <a:ext cx="4343401" cy="2619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Gráfico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2157926"/>
              </p:ext>
            </p:extLst>
          </p:nvPr>
        </p:nvGraphicFramePr>
        <p:xfrm>
          <a:off x="1171488" y="413194"/>
          <a:ext cx="4638674" cy="233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4264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>
            <a:extLst>
              <a:ext uri="{FF2B5EF4-FFF2-40B4-BE49-F238E27FC236}">
                <a16:creationId xmlns:a16="http://schemas.microsoft.com/office/drawing/2014/main" id="{CBE94ECF-D8EB-43AB-9E04-F7BAFD2CA675}"/>
              </a:ext>
            </a:extLst>
          </p:cNvPr>
          <p:cNvSpPr txBox="1"/>
          <p:nvPr/>
        </p:nvSpPr>
        <p:spPr>
          <a:xfrm>
            <a:off x="1147876" y="265309"/>
            <a:ext cx="8901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lt1"/>
              </a:buClr>
              <a:buSzPts val="1800"/>
              <a:buFont typeface="Calibri"/>
              <a:buNone/>
            </a:pPr>
            <a:r>
              <a:rPr lang="es-ES" sz="2000" b="1" dirty="0" smtClean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PQRSD </a:t>
            </a:r>
          </a:p>
          <a:p>
            <a:pPr algn="ctr">
              <a:buClr>
                <a:schemeClr val="lt1"/>
              </a:buClr>
              <a:buSzPts val="1800"/>
              <a:buFont typeface="Calibri"/>
              <a:buNone/>
            </a:pPr>
            <a:r>
              <a:rPr lang="es-ES" sz="2000" b="1" dirty="0" smtClean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recibidas por modalidad de petición  </a:t>
            </a:r>
            <a:endParaRPr lang="es-ES" sz="2000" b="1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455641" y="1134741"/>
            <a:ext cx="3287160" cy="1716761"/>
            <a:chOff x="780907" y="1917832"/>
            <a:chExt cx="3287160" cy="1716761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ACC54A79-6517-4AD0-A7EF-0568FBC5D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163" y="1917832"/>
              <a:ext cx="2408904" cy="17167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5A2E50C-38B2-4E39-B969-A9AC3BC4E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907" y="1950359"/>
              <a:ext cx="878256" cy="1168841"/>
            </a:xfrm>
            <a:custGeom>
              <a:avLst/>
              <a:gdLst>
                <a:gd name="T0" fmla="*/ 1785 w 1786"/>
                <a:gd name="T1" fmla="*/ 2218 h 2379"/>
                <a:gd name="T2" fmla="*/ 1785 w 1786"/>
                <a:gd name="T3" fmla="*/ 2218 h 2379"/>
                <a:gd name="T4" fmla="*/ 1189 w 1786"/>
                <a:gd name="T5" fmla="*/ 2378 h 2379"/>
                <a:gd name="T6" fmla="*/ 1189 w 1786"/>
                <a:gd name="T7" fmla="*/ 2378 h 2379"/>
                <a:gd name="T8" fmla="*/ 0 w 1786"/>
                <a:gd name="T9" fmla="*/ 1189 h 2379"/>
                <a:gd name="T10" fmla="*/ 0 w 1786"/>
                <a:gd name="T11" fmla="*/ 1189 h 2379"/>
                <a:gd name="T12" fmla="*/ 1189 w 1786"/>
                <a:gd name="T13" fmla="*/ 0 h 2379"/>
                <a:gd name="T14" fmla="*/ 1189 w 1786"/>
                <a:gd name="T15" fmla="*/ 0 h 2379"/>
                <a:gd name="T16" fmla="*/ 1785 w 1786"/>
                <a:gd name="T17" fmla="*/ 160 h 2379"/>
                <a:gd name="T18" fmla="*/ 1785 w 1786"/>
                <a:gd name="T19" fmla="*/ 2218 h 2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6" h="2379">
                  <a:moveTo>
                    <a:pt x="1785" y="2218"/>
                  </a:moveTo>
                  <a:lnTo>
                    <a:pt x="1785" y="2218"/>
                  </a:lnTo>
                  <a:cubicBezTo>
                    <a:pt x="1612" y="2316"/>
                    <a:pt x="1403" y="2378"/>
                    <a:pt x="1189" y="2378"/>
                  </a:cubicBezTo>
                  <a:lnTo>
                    <a:pt x="1189" y="2378"/>
                  </a:lnTo>
                  <a:cubicBezTo>
                    <a:pt x="532" y="2378"/>
                    <a:pt x="0" y="1846"/>
                    <a:pt x="0" y="1189"/>
                  </a:cubicBezTo>
                  <a:lnTo>
                    <a:pt x="0" y="1189"/>
                  </a:lnTo>
                  <a:cubicBezTo>
                    <a:pt x="0" y="532"/>
                    <a:pt x="532" y="0"/>
                    <a:pt x="1189" y="0"/>
                  </a:cubicBezTo>
                  <a:lnTo>
                    <a:pt x="1189" y="0"/>
                  </a:lnTo>
                  <a:cubicBezTo>
                    <a:pt x="1406" y="0"/>
                    <a:pt x="1610" y="59"/>
                    <a:pt x="1785" y="160"/>
                  </a:cubicBezTo>
                  <a:lnTo>
                    <a:pt x="1785" y="221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CABB8CDE-52B6-4869-943A-E9A31A1A0B9F}"/>
                </a:ext>
              </a:extLst>
            </p:cNvPr>
            <p:cNvSpPr txBox="1"/>
            <p:nvPr/>
          </p:nvSpPr>
          <p:spPr>
            <a:xfrm>
              <a:off x="1027491" y="2199131"/>
              <a:ext cx="505268" cy="11541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6900" b="1" dirty="0">
                  <a:solidFill>
                    <a:schemeClr val="accent1">
                      <a:lumMod val="50000"/>
                    </a:schemeClr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1</a:t>
              </a:r>
            </a:p>
          </p:txBody>
        </p:sp>
        <p:sp>
          <p:nvSpPr>
            <p:cNvPr id="23" name="Subtitle 2">
              <a:extLst>
                <a:ext uri="{FF2B5EF4-FFF2-40B4-BE49-F238E27FC236}">
                  <a16:creationId xmlns:a16="http://schemas.microsoft.com/office/drawing/2014/main" id="{17E8788B-BB4B-4B6B-90BC-C204B2AAD379}"/>
                </a:ext>
              </a:extLst>
            </p:cNvPr>
            <p:cNvSpPr txBox="1">
              <a:spLocks/>
            </p:cNvSpPr>
            <p:nvPr/>
          </p:nvSpPr>
          <p:spPr>
            <a:xfrm>
              <a:off x="1938930" y="2532709"/>
              <a:ext cx="1854658" cy="877163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4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PETICIONES DE </a:t>
              </a:r>
              <a:r>
                <a:rPr lang="es-CO" sz="14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INFORMACION</a:t>
              </a: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kumimoji="0" lang="es-CO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41</a:t>
              </a:r>
              <a:endParaRPr kumimoji="0" lang="es-CO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24%</a:t>
              </a:r>
              <a:endPara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Freeform 4">
            <a:extLst>
              <a:ext uri="{FF2B5EF4-FFF2-40B4-BE49-F238E27FC236}">
                <a16:creationId xmlns:a16="http://schemas.microsoft.com/office/drawing/2014/main" id="{47EE9595-8053-4D3F-B95C-8C3F830BD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0241" y="1169669"/>
            <a:ext cx="2408904" cy="17167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0493ED3D-50FF-4D52-8C34-6A1D5377D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568" y="1355371"/>
            <a:ext cx="587672" cy="1175345"/>
          </a:xfrm>
          <a:custGeom>
            <a:avLst/>
            <a:gdLst>
              <a:gd name="T0" fmla="*/ 1194 w 1195"/>
              <a:gd name="T1" fmla="*/ 2388 h 2389"/>
              <a:gd name="T2" fmla="*/ 1194 w 1195"/>
              <a:gd name="T3" fmla="*/ 2388 h 2389"/>
              <a:gd name="T4" fmla="*/ 0 w 1195"/>
              <a:gd name="T5" fmla="*/ 1194 h 2389"/>
              <a:gd name="T6" fmla="*/ 0 w 1195"/>
              <a:gd name="T7" fmla="*/ 1194 h 2389"/>
              <a:gd name="T8" fmla="*/ 1194 w 1195"/>
              <a:gd name="T9" fmla="*/ 0 h 2389"/>
              <a:gd name="T10" fmla="*/ 1194 w 1195"/>
              <a:gd name="T11" fmla="*/ 2388 h 2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95" h="2389">
                <a:moveTo>
                  <a:pt x="1194" y="2388"/>
                </a:moveTo>
                <a:lnTo>
                  <a:pt x="1194" y="2388"/>
                </a:lnTo>
                <a:cubicBezTo>
                  <a:pt x="535" y="2388"/>
                  <a:pt x="0" y="1853"/>
                  <a:pt x="0" y="1194"/>
                </a:cubicBezTo>
                <a:lnTo>
                  <a:pt x="0" y="1194"/>
                </a:lnTo>
                <a:cubicBezTo>
                  <a:pt x="0" y="535"/>
                  <a:pt x="535" y="0"/>
                  <a:pt x="1194" y="0"/>
                </a:cubicBezTo>
                <a:lnTo>
                  <a:pt x="1194" y="2388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8" name="TextBox 21">
            <a:extLst>
              <a:ext uri="{FF2B5EF4-FFF2-40B4-BE49-F238E27FC236}">
                <a16:creationId xmlns:a16="http://schemas.microsoft.com/office/drawing/2014/main" id="{EED0BD1C-BB58-45A8-80DA-294A9AEBC031}"/>
              </a:ext>
            </a:extLst>
          </p:cNvPr>
          <p:cNvSpPr txBox="1"/>
          <p:nvPr/>
        </p:nvSpPr>
        <p:spPr>
          <a:xfrm>
            <a:off x="4027595" y="1348322"/>
            <a:ext cx="692818" cy="115416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6900" b="1" dirty="0">
                <a:solidFill>
                  <a:schemeClr val="accent2">
                    <a:lumMod val="50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1FFD9365-C691-452E-B625-5E86CD0A3EE2}"/>
              </a:ext>
            </a:extLst>
          </p:cNvPr>
          <p:cNvSpPr txBox="1">
            <a:spLocks/>
          </p:cNvSpPr>
          <p:nvPr/>
        </p:nvSpPr>
        <p:spPr>
          <a:xfrm>
            <a:off x="4774744" y="1784546"/>
            <a:ext cx="2113145" cy="1015663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>
              <a:lnSpc>
                <a:spcPct val="90000"/>
              </a:lnSpc>
              <a:spcBef>
                <a:spcPts val="0"/>
              </a:spcBef>
              <a:buClrTx/>
              <a:defRPr/>
            </a:pPr>
            <a:r>
              <a:rPr lang="es-CO" sz="1400" b="1" kern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PETICIONES DE </a:t>
            </a:r>
            <a:endParaRPr lang="es-CO" sz="1400" b="1" kern="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90000"/>
              </a:lnSpc>
              <a:spcBef>
                <a:spcPts val="0"/>
              </a:spcBef>
              <a:buClrTx/>
              <a:defRPr/>
            </a:pPr>
            <a:r>
              <a:rPr lang="es-CO" sz="14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INTERES </a:t>
            </a:r>
          </a:p>
          <a:p>
            <a:pPr lvl="0" defTabSz="914400">
              <a:lnSpc>
                <a:spcPct val="90000"/>
              </a:lnSpc>
              <a:spcBef>
                <a:spcPts val="0"/>
              </a:spcBef>
              <a:buClrTx/>
              <a:defRPr/>
            </a:pPr>
            <a:r>
              <a:rPr lang="es-CO" sz="1400" b="1" kern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4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       GENERAL</a:t>
            </a:r>
            <a:r>
              <a:rPr lang="es-CO" sz="1400" b="1" kern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lang="es-CO" sz="1400" b="1" kern="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90000"/>
              </a:lnSpc>
              <a:spcBef>
                <a:spcPts val="0"/>
              </a:spcBef>
              <a:buClrTx/>
              <a:defRPr/>
            </a:pPr>
            <a:r>
              <a:rPr lang="es-CO" sz="14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s-CO" sz="14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69</a:t>
            </a:r>
            <a:r>
              <a:rPr lang="es-CO" sz="1400" b="1" kern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lang="es-CO" sz="1400" b="1" kern="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90000"/>
              </a:lnSpc>
              <a:spcBef>
                <a:spcPts val="0"/>
              </a:spcBef>
              <a:buClrTx/>
              <a:defRPr/>
            </a:pPr>
            <a:r>
              <a:rPr lang="es-CO" sz="14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41%</a:t>
            </a:r>
            <a:endParaRPr lang="es-CO" sz="1400" b="1" kern="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7345514" y="1169669"/>
            <a:ext cx="3171328" cy="1716761"/>
            <a:chOff x="7932443" y="1668904"/>
            <a:chExt cx="3171328" cy="1716761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4E8EA2AD-9D73-4D17-BC66-15AAC41E6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1500" y="1668904"/>
              <a:ext cx="2408904" cy="17167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0FC6F0CB-2C07-4833-9AF5-74B0B1B94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6240" y="1917832"/>
              <a:ext cx="728628" cy="1099448"/>
            </a:xfrm>
            <a:custGeom>
              <a:avLst/>
              <a:gdLst>
                <a:gd name="T0" fmla="*/ 1481 w 1482"/>
                <a:gd name="T1" fmla="*/ 2174 h 2237"/>
                <a:gd name="T2" fmla="*/ 1481 w 1482"/>
                <a:gd name="T3" fmla="*/ 2174 h 2237"/>
                <a:gd name="T4" fmla="*/ 1118 w 1482"/>
                <a:gd name="T5" fmla="*/ 2236 h 2237"/>
                <a:gd name="T6" fmla="*/ 1118 w 1482"/>
                <a:gd name="T7" fmla="*/ 2236 h 2237"/>
                <a:gd name="T8" fmla="*/ 0 w 1482"/>
                <a:gd name="T9" fmla="*/ 1118 h 2237"/>
                <a:gd name="T10" fmla="*/ 0 w 1482"/>
                <a:gd name="T11" fmla="*/ 1118 h 2237"/>
                <a:gd name="T12" fmla="*/ 1118 w 1482"/>
                <a:gd name="T13" fmla="*/ 0 h 2237"/>
                <a:gd name="T14" fmla="*/ 1118 w 1482"/>
                <a:gd name="T15" fmla="*/ 0 h 2237"/>
                <a:gd name="T16" fmla="*/ 1481 w 1482"/>
                <a:gd name="T17" fmla="*/ 60 h 2237"/>
                <a:gd name="T18" fmla="*/ 1481 w 1482"/>
                <a:gd name="T19" fmla="*/ 2174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2" h="2237">
                  <a:moveTo>
                    <a:pt x="1481" y="2174"/>
                  </a:moveTo>
                  <a:lnTo>
                    <a:pt x="1481" y="2174"/>
                  </a:lnTo>
                  <a:cubicBezTo>
                    <a:pt x="1367" y="2214"/>
                    <a:pt x="1243" y="2236"/>
                    <a:pt x="1118" y="2236"/>
                  </a:cubicBezTo>
                  <a:lnTo>
                    <a:pt x="1118" y="2236"/>
                  </a:lnTo>
                  <a:cubicBezTo>
                    <a:pt x="500" y="2236"/>
                    <a:pt x="0" y="1735"/>
                    <a:pt x="0" y="1118"/>
                  </a:cubicBezTo>
                  <a:lnTo>
                    <a:pt x="0" y="1118"/>
                  </a:lnTo>
                  <a:cubicBezTo>
                    <a:pt x="0" y="500"/>
                    <a:pt x="500" y="0"/>
                    <a:pt x="1118" y="0"/>
                  </a:cubicBezTo>
                  <a:lnTo>
                    <a:pt x="1118" y="0"/>
                  </a:lnTo>
                  <a:cubicBezTo>
                    <a:pt x="1245" y="0"/>
                    <a:pt x="1368" y="21"/>
                    <a:pt x="1481" y="60"/>
                  </a:cubicBezTo>
                  <a:lnTo>
                    <a:pt x="1481" y="217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20" name="TextBox 23">
              <a:extLst>
                <a:ext uri="{FF2B5EF4-FFF2-40B4-BE49-F238E27FC236}">
                  <a16:creationId xmlns:a16="http://schemas.microsoft.com/office/drawing/2014/main" id="{E1B19456-24B4-409B-921B-885C6B1E9723}"/>
                </a:ext>
              </a:extLst>
            </p:cNvPr>
            <p:cNvSpPr txBox="1"/>
            <p:nvPr/>
          </p:nvSpPr>
          <p:spPr>
            <a:xfrm>
              <a:off x="7932443" y="1958989"/>
              <a:ext cx="715260" cy="11541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6900" b="1" dirty="0">
                  <a:solidFill>
                    <a:schemeClr val="accent3">
                      <a:lumMod val="50000"/>
                    </a:schemeClr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3</a:t>
              </a:r>
            </a:p>
          </p:txBody>
        </p:sp>
        <p:sp>
          <p:nvSpPr>
            <p:cNvPr id="27" name="Subtitle 2">
              <a:extLst>
                <a:ext uri="{FF2B5EF4-FFF2-40B4-BE49-F238E27FC236}">
                  <a16:creationId xmlns:a16="http://schemas.microsoft.com/office/drawing/2014/main" id="{3B9CA683-ADE5-4933-863E-5D36955C4BB2}"/>
                </a:ext>
              </a:extLst>
            </p:cNvPr>
            <p:cNvSpPr txBox="1">
              <a:spLocks/>
            </p:cNvSpPr>
            <p:nvPr/>
          </p:nvSpPr>
          <p:spPr>
            <a:xfrm>
              <a:off x="8852867" y="2230866"/>
              <a:ext cx="2250904" cy="655564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ES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</a:t>
              </a:r>
              <a:r>
                <a:rPr lang="es-ES" sz="14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QUEJAS </a:t>
              </a:r>
              <a:r>
                <a:rPr lang="es-ES" sz="14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ES" sz="14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ES" sz="14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     0</a:t>
              </a:r>
              <a:r>
                <a:rPr lang="es-ES" sz="14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ES" sz="14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ES" sz="14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0%</a:t>
              </a:r>
              <a:endParaRPr lang="es-ES" sz="1400" b="1" kern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608695" y="3010504"/>
            <a:ext cx="3144850" cy="1716762"/>
            <a:chOff x="955744" y="4448511"/>
            <a:chExt cx="3144850" cy="1716762"/>
          </a:xfrm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A0FE4677-7FF2-478B-889A-FF67E6B8E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690" y="4448511"/>
              <a:ext cx="2408904" cy="17167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00" dirty="0">
                <a:solidFill>
                  <a:schemeClr val="tx1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id="{2AE75B3E-B8B8-4401-B6FD-505A943F3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227" y="4585902"/>
              <a:ext cx="730797" cy="1099446"/>
            </a:xfrm>
            <a:custGeom>
              <a:avLst/>
              <a:gdLst>
                <a:gd name="T0" fmla="*/ 1483 w 1484"/>
                <a:gd name="T1" fmla="*/ 2174 h 2237"/>
                <a:gd name="T2" fmla="*/ 1483 w 1484"/>
                <a:gd name="T3" fmla="*/ 2174 h 2237"/>
                <a:gd name="T4" fmla="*/ 1118 w 1484"/>
                <a:gd name="T5" fmla="*/ 2236 h 2237"/>
                <a:gd name="T6" fmla="*/ 1118 w 1484"/>
                <a:gd name="T7" fmla="*/ 2236 h 2237"/>
                <a:gd name="T8" fmla="*/ 0 w 1484"/>
                <a:gd name="T9" fmla="*/ 1117 h 2237"/>
                <a:gd name="T10" fmla="*/ 0 w 1484"/>
                <a:gd name="T11" fmla="*/ 1117 h 2237"/>
                <a:gd name="T12" fmla="*/ 1118 w 1484"/>
                <a:gd name="T13" fmla="*/ 0 h 2237"/>
                <a:gd name="T14" fmla="*/ 1118 w 1484"/>
                <a:gd name="T15" fmla="*/ 0 h 2237"/>
                <a:gd name="T16" fmla="*/ 1482 w 1484"/>
                <a:gd name="T17" fmla="*/ 60 h 2237"/>
                <a:gd name="T18" fmla="*/ 1483 w 1484"/>
                <a:gd name="T19" fmla="*/ 2174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4" h="2237">
                  <a:moveTo>
                    <a:pt x="1483" y="2174"/>
                  </a:moveTo>
                  <a:lnTo>
                    <a:pt x="1483" y="2174"/>
                  </a:lnTo>
                  <a:cubicBezTo>
                    <a:pt x="1367" y="2213"/>
                    <a:pt x="1244" y="2236"/>
                    <a:pt x="1118" y="2236"/>
                  </a:cubicBezTo>
                  <a:lnTo>
                    <a:pt x="1118" y="2236"/>
                  </a:lnTo>
                  <a:cubicBezTo>
                    <a:pt x="501" y="2236"/>
                    <a:pt x="0" y="1735"/>
                    <a:pt x="0" y="1117"/>
                  </a:cubicBezTo>
                  <a:lnTo>
                    <a:pt x="0" y="1117"/>
                  </a:lnTo>
                  <a:cubicBezTo>
                    <a:pt x="0" y="499"/>
                    <a:pt x="501" y="0"/>
                    <a:pt x="1118" y="0"/>
                  </a:cubicBezTo>
                  <a:lnTo>
                    <a:pt x="1118" y="0"/>
                  </a:lnTo>
                  <a:cubicBezTo>
                    <a:pt x="1246" y="0"/>
                    <a:pt x="1368" y="20"/>
                    <a:pt x="1482" y="60"/>
                  </a:cubicBezTo>
                  <a:lnTo>
                    <a:pt x="1483" y="217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17" name="TextBox 20">
              <a:extLst>
                <a:ext uri="{FF2B5EF4-FFF2-40B4-BE49-F238E27FC236}">
                  <a16:creationId xmlns:a16="http://schemas.microsoft.com/office/drawing/2014/main" id="{ADF34DC6-B348-43B3-A58D-59BEF752D813}"/>
                </a:ext>
              </a:extLst>
            </p:cNvPr>
            <p:cNvSpPr txBox="1"/>
            <p:nvPr/>
          </p:nvSpPr>
          <p:spPr>
            <a:xfrm>
              <a:off x="955744" y="4568222"/>
              <a:ext cx="769763" cy="11541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6900" b="1" dirty="0">
                  <a:solidFill>
                    <a:schemeClr val="accent4">
                      <a:lumMod val="50000"/>
                    </a:schemeClr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4</a:t>
              </a:r>
            </a:p>
          </p:txBody>
        </p:sp>
        <p:sp>
          <p:nvSpPr>
            <p:cNvPr id="29" name="Subtitle 2">
              <a:extLst>
                <a:ext uri="{FF2B5EF4-FFF2-40B4-BE49-F238E27FC236}">
                  <a16:creationId xmlns:a16="http://schemas.microsoft.com/office/drawing/2014/main" id="{100BD07C-5F6D-496F-B6C6-97C6D42CB4DD}"/>
                </a:ext>
              </a:extLst>
            </p:cNvPr>
            <p:cNvSpPr txBox="1">
              <a:spLocks/>
            </p:cNvSpPr>
            <p:nvPr/>
          </p:nvSpPr>
          <p:spPr>
            <a:xfrm>
              <a:off x="1813543" y="4695930"/>
              <a:ext cx="2235452" cy="932563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      RECLAMOS</a:t>
              </a:r>
              <a:r>
                <a:rPr lang="es-CO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CO" sz="16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    0</a:t>
              </a:r>
              <a:r>
                <a:rPr lang="es-CO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CO" sz="16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s-CO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%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3886687" y="3032955"/>
            <a:ext cx="3132458" cy="1716762"/>
            <a:chOff x="4335949" y="4448511"/>
            <a:chExt cx="3132458" cy="1716762"/>
          </a:xfrm>
        </p:grpSpPr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CD1CF841-6204-43DD-9919-89156C7F9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6429" y="4448511"/>
              <a:ext cx="2408904" cy="17167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6D3F9F80-C3B2-4D13-9DDE-23F1EA751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949" y="4725443"/>
              <a:ext cx="830548" cy="1105952"/>
            </a:xfrm>
            <a:custGeom>
              <a:avLst/>
              <a:gdLst>
                <a:gd name="T0" fmla="*/ 1686 w 1687"/>
                <a:gd name="T1" fmla="*/ 2094 h 2247"/>
                <a:gd name="T2" fmla="*/ 1686 w 1687"/>
                <a:gd name="T3" fmla="*/ 2094 h 2247"/>
                <a:gd name="T4" fmla="*/ 1123 w 1687"/>
                <a:gd name="T5" fmla="*/ 2246 h 2247"/>
                <a:gd name="T6" fmla="*/ 1123 w 1687"/>
                <a:gd name="T7" fmla="*/ 2246 h 2247"/>
                <a:gd name="T8" fmla="*/ 0 w 1687"/>
                <a:gd name="T9" fmla="*/ 1123 h 2247"/>
                <a:gd name="T10" fmla="*/ 0 w 1687"/>
                <a:gd name="T11" fmla="*/ 1123 h 2247"/>
                <a:gd name="T12" fmla="*/ 1123 w 1687"/>
                <a:gd name="T13" fmla="*/ 0 h 2247"/>
                <a:gd name="T14" fmla="*/ 1123 w 1687"/>
                <a:gd name="T15" fmla="*/ 0 h 2247"/>
                <a:gd name="T16" fmla="*/ 1686 w 1687"/>
                <a:gd name="T17" fmla="*/ 151 h 2247"/>
                <a:gd name="T18" fmla="*/ 1686 w 1687"/>
                <a:gd name="T19" fmla="*/ 2094 h 2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7" h="2247">
                  <a:moveTo>
                    <a:pt x="1686" y="2094"/>
                  </a:moveTo>
                  <a:lnTo>
                    <a:pt x="1686" y="2094"/>
                  </a:lnTo>
                  <a:cubicBezTo>
                    <a:pt x="1522" y="2188"/>
                    <a:pt x="1325" y="2246"/>
                    <a:pt x="1123" y="2246"/>
                  </a:cubicBezTo>
                  <a:lnTo>
                    <a:pt x="1123" y="2246"/>
                  </a:lnTo>
                  <a:cubicBezTo>
                    <a:pt x="503" y="2246"/>
                    <a:pt x="0" y="1743"/>
                    <a:pt x="0" y="1123"/>
                  </a:cubicBezTo>
                  <a:lnTo>
                    <a:pt x="0" y="1123"/>
                  </a:lnTo>
                  <a:cubicBezTo>
                    <a:pt x="0" y="503"/>
                    <a:pt x="503" y="0"/>
                    <a:pt x="1123" y="0"/>
                  </a:cubicBezTo>
                  <a:lnTo>
                    <a:pt x="1123" y="0"/>
                  </a:lnTo>
                  <a:cubicBezTo>
                    <a:pt x="1328" y="0"/>
                    <a:pt x="1521" y="55"/>
                    <a:pt x="1686" y="151"/>
                  </a:cubicBezTo>
                  <a:lnTo>
                    <a:pt x="1686" y="2094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19" name="TextBox 22">
              <a:extLst>
                <a:ext uri="{FF2B5EF4-FFF2-40B4-BE49-F238E27FC236}">
                  <a16:creationId xmlns:a16="http://schemas.microsoft.com/office/drawing/2014/main" id="{82287C18-F7CC-43B1-AE12-8B04FD860A8B}"/>
                </a:ext>
              </a:extLst>
            </p:cNvPr>
            <p:cNvSpPr txBox="1"/>
            <p:nvPr/>
          </p:nvSpPr>
          <p:spPr>
            <a:xfrm>
              <a:off x="4355571" y="4729811"/>
              <a:ext cx="753732" cy="11541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6900" b="1" dirty="0">
                  <a:solidFill>
                    <a:schemeClr val="accent5">
                      <a:lumMod val="50000"/>
                    </a:schemeClr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5</a:t>
              </a:r>
            </a:p>
          </p:txBody>
        </p:sp>
        <p:sp>
          <p:nvSpPr>
            <p:cNvPr id="31" name="Subtitle 2">
              <a:extLst>
                <a:ext uri="{FF2B5EF4-FFF2-40B4-BE49-F238E27FC236}">
                  <a16:creationId xmlns:a16="http://schemas.microsoft.com/office/drawing/2014/main" id="{0C03989B-C1DB-4F9F-983A-B4F94031C634}"/>
                </a:ext>
              </a:extLst>
            </p:cNvPr>
            <p:cNvSpPr txBox="1">
              <a:spLocks/>
            </p:cNvSpPr>
            <p:nvPr/>
          </p:nvSpPr>
          <p:spPr>
            <a:xfrm>
              <a:off x="5290914" y="4914081"/>
              <a:ext cx="2177493" cy="932563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ES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        SUGERENCIAS </a:t>
              </a:r>
              <a:r>
                <a:rPr lang="es-ES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ES" sz="16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ES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s-ES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   0</a:t>
              </a:r>
              <a:r>
                <a:rPr lang="es-ES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ES" sz="16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ES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s-ES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%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7466283" y="3065083"/>
            <a:ext cx="3037192" cy="1716762"/>
            <a:chOff x="8025767" y="4253200"/>
            <a:chExt cx="3037192" cy="1716762"/>
          </a:xfrm>
        </p:grpSpPr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C43962E1-23CC-4EE5-8CA3-42DABE43B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4055" y="4253200"/>
              <a:ext cx="2408904" cy="17167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946A8150-DADB-410B-9E6E-CA6D8CF89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7194" y="4385624"/>
              <a:ext cx="587673" cy="1175345"/>
            </a:xfrm>
            <a:custGeom>
              <a:avLst/>
              <a:gdLst>
                <a:gd name="T0" fmla="*/ 1193 w 1194"/>
                <a:gd name="T1" fmla="*/ 2387 h 2388"/>
                <a:gd name="T2" fmla="*/ 1193 w 1194"/>
                <a:gd name="T3" fmla="*/ 2387 h 2388"/>
                <a:gd name="T4" fmla="*/ 0 w 1194"/>
                <a:gd name="T5" fmla="*/ 1193 h 2388"/>
                <a:gd name="T6" fmla="*/ 0 w 1194"/>
                <a:gd name="T7" fmla="*/ 1193 h 2388"/>
                <a:gd name="T8" fmla="*/ 1193 w 1194"/>
                <a:gd name="T9" fmla="*/ 0 h 2388"/>
                <a:gd name="T10" fmla="*/ 1193 w 1194"/>
                <a:gd name="T11" fmla="*/ 2387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4" h="2388">
                  <a:moveTo>
                    <a:pt x="1193" y="2387"/>
                  </a:moveTo>
                  <a:lnTo>
                    <a:pt x="1193" y="2387"/>
                  </a:lnTo>
                  <a:cubicBezTo>
                    <a:pt x="534" y="2387"/>
                    <a:pt x="0" y="1852"/>
                    <a:pt x="0" y="1193"/>
                  </a:cubicBezTo>
                  <a:lnTo>
                    <a:pt x="0" y="1193"/>
                  </a:lnTo>
                  <a:cubicBezTo>
                    <a:pt x="0" y="534"/>
                    <a:pt x="534" y="0"/>
                    <a:pt x="1193" y="0"/>
                  </a:cubicBezTo>
                  <a:lnTo>
                    <a:pt x="1193" y="2387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21" name="TextBox 24">
              <a:extLst>
                <a:ext uri="{FF2B5EF4-FFF2-40B4-BE49-F238E27FC236}">
                  <a16:creationId xmlns:a16="http://schemas.microsoft.com/office/drawing/2014/main" id="{D827597E-539D-43D6-96C4-34833E50796A}"/>
                </a:ext>
              </a:extLst>
            </p:cNvPr>
            <p:cNvSpPr txBox="1"/>
            <p:nvPr/>
          </p:nvSpPr>
          <p:spPr>
            <a:xfrm>
              <a:off x="8025767" y="4479921"/>
              <a:ext cx="750526" cy="11541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6900" b="1" dirty="0">
                  <a:solidFill>
                    <a:schemeClr val="accent6">
                      <a:lumMod val="10000"/>
                    </a:schemeClr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6</a:t>
              </a:r>
            </a:p>
          </p:txBody>
        </p:sp>
        <p:sp>
          <p:nvSpPr>
            <p:cNvPr id="33" name="Subtitle 2">
              <a:extLst>
                <a:ext uri="{FF2B5EF4-FFF2-40B4-BE49-F238E27FC236}">
                  <a16:creationId xmlns:a16="http://schemas.microsoft.com/office/drawing/2014/main" id="{52B44FB7-F1BE-41D9-B389-B34CBDA72644}"/>
                </a:ext>
              </a:extLst>
            </p:cNvPr>
            <p:cNvSpPr txBox="1">
              <a:spLocks/>
            </p:cNvSpPr>
            <p:nvPr/>
          </p:nvSpPr>
          <p:spPr>
            <a:xfrm>
              <a:off x="8931178" y="4721675"/>
              <a:ext cx="1854658" cy="932563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DENUNCIAS</a:t>
              </a: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    0</a:t>
              </a:r>
              <a:r>
                <a:rPr lang="es-CO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CO" sz="16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s-CO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%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746181" y="4781845"/>
            <a:ext cx="2955765" cy="1547497"/>
            <a:chOff x="8107194" y="4253200"/>
            <a:chExt cx="2955765" cy="1716762"/>
          </a:xfrm>
        </p:grpSpPr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C43962E1-23CC-4EE5-8CA3-42DABE43B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4055" y="4253200"/>
              <a:ext cx="2408904" cy="17167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946A8150-DADB-410B-9E6E-CA6D8CF89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7194" y="4385624"/>
              <a:ext cx="587673" cy="1175345"/>
            </a:xfrm>
            <a:custGeom>
              <a:avLst/>
              <a:gdLst>
                <a:gd name="T0" fmla="*/ 1193 w 1194"/>
                <a:gd name="T1" fmla="*/ 2387 h 2388"/>
                <a:gd name="T2" fmla="*/ 1193 w 1194"/>
                <a:gd name="T3" fmla="*/ 2387 h 2388"/>
                <a:gd name="T4" fmla="*/ 0 w 1194"/>
                <a:gd name="T5" fmla="*/ 1193 h 2388"/>
                <a:gd name="T6" fmla="*/ 0 w 1194"/>
                <a:gd name="T7" fmla="*/ 1193 h 2388"/>
                <a:gd name="T8" fmla="*/ 1193 w 1194"/>
                <a:gd name="T9" fmla="*/ 0 h 2388"/>
                <a:gd name="T10" fmla="*/ 1193 w 1194"/>
                <a:gd name="T11" fmla="*/ 2387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4" h="2388">
                  <a:moveTo>
                    <a:pt x="1193" y="2387"/>
                  </a:moveTo>
                  <a:lnTo>
                    <a:pt x="1193" y="2387"/>
                  </a:lnTo>
                  <a:cubicBezTo>
                    <a:pt x="534" y="2387"/>
                    <a:pt x="0" y="1852"/>
                    <a:pt x="0" y="1193"/>
                  </a:cubicBezTo>
                  <a:lnTo>
                    <a:pt x="0" y="1193"/>
                  </a:lnTo>
                  <a:cubicBezTo>
                    <a:pt x="0" y="534"/>
                    <a:pt x="534" y="0"/>
                    <a:pt x="1193" y="0"/>
                  </a:cubicBezTo>
                  <a:lnTo>
                    <a:pt x="1193" y="2387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38" name="TextBox 24">
              <a:extLst>
                <a:ext uri="{FF2B5EF4-FFF2-40B4-BE49-F238E27FC236}">
                  <a16:creationId xmlns:a16="http://schemas.microsoft.com/office/drawing/2014/main" id="{D827597E-539D-43D6-96C4-34833E50796A}"/>
                </a:ext>
              </a:extLst>
            </p:cNvPr>
            <p:cNvSpPr txBox="1"/>
            <p:nvPr/>
          </p:nvSpPr>
          <p:spPr>
            <a:xfrm>
              <a:off x="8107519" y="4479921"/>
              <a:ext cx="668774" cy="11541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6900" b="1" dirty="0">
                  <a:solidFill>
                    <a:schemeClr val="accent6">
                      <a:lumMod val="10000"/>
                    </a:schemeClr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7</a:t>
              </a:r>
            </a:p>
          </p:txBody>
        </p:sp>
        <p:sp>
          <p:nvSpPr>
            <p:cNvPr id="39" name="Subtitle 2">
              <a:extLst>
                <a:ext uri="{FF2B5EF4-FFF2-40B4-BE49-F238E27FC236}">
                  <a16:creationId xmlns:a16="http://schemas.microsoft.com/office/drawing/2014/main" id="{52B44FB7-F1BE-41D9-B389-B34CBDA72644}"/>
                </a:ext>
              </a:extLst>
            </p:cNvPr>
            <p:cNvSpPr txBox="1">
              <a:spLocks/>
            </p:cNvSpPr>
            <p:nvPr/>
          </p:nvSpPr>
          <p:spPr>
            <a:xfrm>
              <a:off x="8931178" y="4721674"/>
              <a:ext cx="1854658" cy="1034567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 OTRO</a:t>
              </a:r>
              <a:r>
                <a:rPr lang="es-CO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CO" sz="16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62</a:t>
              </a:r>
              <a:endParaRPr lang="es-CO" sz="16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36%</a:t>
              </a:r>
              <a:endParaRPr lang="es-CO" sz="16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133" y="4928136"/>
            <a:ext cx="1621012" cy="148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5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546465" y="3156437"/>
            <a:ext cx="109626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El gráfico muestra la distribución de las PQRSD (Peticiones, Quejas, Reclamos, Sugerencias y Denuncias) según su modalidad en el Instituto Tecnológico del Putumayo. Los datos reflejan lo siguiente</a:t>
            </a:r>
            <a:r>
              <a:rPr lang="es-CO" dirty="0" smtClean="0"/>
              <a:t>: Peticiones </a:t>
            </a:r>
            <a:r>
              <a:rPr lang="es-CO" dirty="0"/>
              <a:t>de interés particular (69 solicitudes, 40%) y Peticiones de información (41 solicitudes, 24%) son las más comunes, lo que indica que la mayoría de los usuarios buscan resolver dudas o gestionar solicitudes específicas</a:t>
            </a:r>
            <a:r>
              <a:rPr lang="es-CO" dirty="0" smtClean="0"/>
              <a:t>. Categorías </a:t>
            </a:r>
            <a:r>
              <a:rPr lang="es-CO" dirty="0"/>
              <a:t>como quejas, reclamos, sugerencias y denuncias no registran solicitudes (0%). Esto podría sugerir que los usuarios prefieren otros medios para expresar inconformidades o que hay confianza en la gestión institucional</a:t>
            </a:r>
            <a:r>
              <a:rPr lang="es-CO" dirty="0" smtClean="0"/>
              <a:t>. La </a:t>
            </a:r>
            <a:r>
              <a:rPr lang="es-CO" dirty="0"/>
              <a:t>categoría "Otro" (62 solicitudes, 36%) tiene una participación significativa, </a:t>
            </a:r>
            <a:r>
              <a:rPr lang="es-CO" dirty="0" smtClean="0"/>
              <a:t>las cuales corresponden a invitaciones a talleres, congresos, presentación de servicios, folletos.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En </a:t>
            </a:r>
            <a:r>
              <a:rPr lang="es-CO" dirty="0"/>
              <a:t>general, la tendencia muestra que la interacción con la institución se centra en obtener información y gestionar solicitudes personales, con poca o nula incidencia en quejas o sugerencias.</a:t>
            </a: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67626" t="24070" r="2130" b="40876"/>
          <a:stretch/>
        </p:blipFill>
        <p:spPr>
          <a:xfrm>
            <a:off x="8551320" y="1099039"/>
            <a:ext cx="2454363" cy="1600200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9257630"/>
              </p:ext>
            </p:extLst>
          </p:nvPr>
        </p:nvGraphicFramePr>
        <p:xfrm>
          <a:off x="1269389" y="343999"/>
          <a:ext cx="6734176" cy="2600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51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59516" y="248776"/>
            <a:ext cx="2985113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800" dirty="0">
                <a:latin typeface="MyriadPro-Regular" panose="020B0503030403020204" pitchFamily="34" charset="0"/>
              </a:rPr>
              <a:t>P Q R S D</a:t>
            </a:r>
            <a:endParaRPr lang="es-CO" dirty="0"/>
          </a:p>
        </p:txBody>
      </p:sp>
      <p:sp>
        <p:nvSpPr>
          <p:cNvPr id="3" name="Rectángulo 2"/>
          <p:cNvSpPr/>
          <p:nvPr/>
        </p:nvSpPr>
        <p:spPr>
          <a:xfrm>
            <a:off x="3994727" y="433442"/>
            <a:ext cx="293716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700" dirty="0">
                <a:latin typeface="MyriadPro-Regular" panose="020B0503030403020204" pitchFamily="34" charset="0"/>
              </a:rPr>
              <a:t>asignadas a dependencias</a:t>
            </a:r>
          </a:p>
          <a:p>
            <a:r>
              <a:rPr lang="es-CO" sz="1700" dirty="0">
                <a:latin typeface="MyriadPro-Regular" panose="020B0503030403020204" pitchFamily="34" charset="0"/>
              </a:rPr>
              <a:t>y grupos internos de trabajo</a:t>
            </a:r>
            <a:endParaRPr lang="es-CO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/>
          <a:srcRect l="67626" t="24070" r="2130" b="40876"/>
          <a:stretch/>
        </p:blipFill>
        <p:spPr>
          <a:xfrm>
            <a:off x="7367954" y="4461976"/>
            <a:ext cx="2171219" cy="1415595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304223"/>
              </p:ext>
            </p:extLst>
          </p:nvPr>
        </p:nvGraphicFramePr>
        <p:xfrm>
          <a:off x="784457" y="1161001"/>
          <a:ext cx="5676899" cy="3202305"/>
        </p:xfrm>
        <a:graphic>
          <a:graphicData uri="http://schemas.openxmlformats.org/drawingml/2006/table">
            <a:tbl>
              <a:tblPr/>
              <a:tblGrid>
                <a:gridCol w="330015">
                  <a:extLst>
                    <a:ext uri="{9D8B030D-6E8A-4147-A177-3AD203B41FA5}">
                      <a16:colId xmlns:a16="http://schemas.microsoft.com/office/drawing/2014/main" val="4294559536"/>
                    </a:ext>
                  </a:extLst>
                </a:gridCol>
                <a:gridCol w="1942014">
                  <a:extLst>
                    <a:ext uri="{9D8B030D-6E8A-4147-A177-3AD203B41FA5}">
                      <a16:colId xmlns:a16="http://schemas.microsoft.com/office/drawing/2014/main" val="3964102366"/>
                    </a:ext>
                  </a:extLst>
                </a:gridCol>
                <a:gridCol w="863117">
                  <a:extLst>
                    <a:ext uri="{9D8B030D-6E8A-4147-A177-3AD203B41FA5}">
                      <a16:colId xmlns:a16="http://schemas.microsoft.com/office/drawing/2014/main" val="2536476271"/>
                    </a:ext>
                  </a:extLst>
                </a:gridCol>
                <a:gridCol w="875810">
                  <a:extLst>
                    <a:ext uri="{9D8B030D-6E8A-4147-A177-3AD203B41FA5}">
                      <a16:colId xmlns:a16="http://schemas.microsoft.com/office/drawing/2014/main" val="687124008"/>
                    </a:ext>
                  </a:extLst>
                </a:gridCol>
                <a:gridCol w="875810">
                  <a:extLst>
                    <a:ext uri="{9D8B030D-6E8A-4147-A177-3AD203B41FA5}">
                      <a16:colId xmlns:a16="http://schemas.microsoft.com/office/drawing/2014/main" val="3680701197"/>
                    </a:ext>
                  </a:extLst>
                </a:gridCol>
                <a:gridCol w="790133">
                  <a:extLst>
                    <a:ext uri="{9D8B030D-6E8A-4147-A177-3AD203B41FA5}">
                      <a16:colId xmlns:a16="http://schemas.microsoft.com/office/drawing/2014/main" val="407522519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DEPENDENCIA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RECIBIDAS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ATENDIDAS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 ATENDER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4304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ATENCION AL USUARIO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6090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CONTRATACION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6402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JURIDICA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2124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RECTORIA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2728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REGISTRO Y CONTROL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7954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DE DOCENTES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5011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TALENTO HUMANO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6572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TESORERIA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6342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VICERRECTORIA ACADEMICA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2077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PLANEACION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8183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8802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CIECYT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5355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CONTABILIDAD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0835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VICERRECTORIA ADMINISTRATIVA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567572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551636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784457" y="4583033"/>
            <a:ext cx="58449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El reporte detalla la cantidad de solicitudes gestionadas por cada dependencia, incluyendo las atendidas y pendientes, con un índice de respuesta del 93</a:t>
            </a:r>
            <a:r>
              <a:rPr lang="es-CO" dirty="0" smtClean="0"/>
              <a:t>%.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En </a:t>
            </a:r>
            <a:r>
              <a:rPr lang="es-CO" dirty="0"/>
              <a:t>general, los resultados evidencian una gestión efectiva de las PQRSD, aunque también resaltan oportunidades de mejora para optimizar la eficiencia del servicio y elevar la satisfacción de los usuarios.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5482464"/>
              </p:ext>
            </p:extLst>
          </p:nvPr>
        </p:nvGraphicFramePr>
        <p:xfrm>
          <a:off x="6781616" y="1233661"/>
          <a:ext cx="4519613" cy="315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422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739210"/>
              </p:ext>
            </p:extLst>
          </p:nvPr>
        </p:nvGraphicFramePr>
        <p:xfrm>
          <a:off x="2803550" y="3384703"/>
          <a:ext cx="5037455" cy="2511112"/>
        </p:xfrm>
        <a:graphic>
          <a:graphicData uri="http://schemas.openxmlformats.org/drawingml/2006/table">
            <a:tbl>
              <a:tblPr firstRow="1" firstCol="1" bandRow="1"/>
              <a:tblGrid>
                <a:gridCol w="3507740">
                  <a:extLst>
                    <a:ext uri="{9D8B030D-6E8A-4147-A177-3AD203B41FA5}">
                      <a16:colId xmlns:a16="http://schemas.microsoft.com/office/drawing/2014/main" val="3684606340"/>
                    </a:ext>
                  </a:extLst>
                </a:gridCol>
                <a:gridCol w="1529715">
                  <a:extLst>
                    <a:ext uri="{9D8B030D-6E8A-4147-A177-3AD203B41FA5}">
                      <a16:colId xmlns:a16="http://schemas.microsoft.com/office/drawing/2014/main" val="116397020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 promedio de respuesta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599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Tipos de petición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Días permitidos para respuesta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204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EXPEDICIÓN COPIAS DE DOCUMENTOS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021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TRASLADOS POR COMPETENCIA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89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ENTES DE CONTROL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834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CONSULTAS DE INFORMACIÓN TÉCNICA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525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QUEJAS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729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RECLAMOS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896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SUGERENCIAS Y FELICITACIONES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743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DERECHOS DE PETICIÓN 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667172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2274278" y="28795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3200" b="1" dirty="0">
                <a:solidFill>
                  <a:srgbClr val="1A3B8F"/>
                </a:solidFill>
                <a:latin typeface="Arial" panose="020B0604020202020204" pitchFamily="34" charset="0"/>
              </a:rPr>
              <a:t>Gestión de traslados y acceso a la Información </a:t>
            </a:r>
            <a:endParaRPr lang="es-CO" dirty="0"/>
          </a:p>
        </p:txBody>
      </p:sp>
      <p:sp>
        <p:nvSpPr>
          <p:cNvPr id="2" name="Rectángulo 1"/>
          <p:cNvSpPr/>
          <p:nvPr/>
        </p:nvSpPr>
        <p:spPr>
          <a:xfrm>
            <a:off x="1553307" y="1365173"/>
            <a:ext cx="95513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La gestión de traslados y el acceso a la información relacionada con las PQRSD son fundamentales en el Instituto Tecnológico del Putumayo para garantizar un ambiente de estudio y trabajo eficiente</a:t>
            </a:r>
            <a:r>
              <a:rPr lang="es-CO" dirty="0" smtClean="0"/>
              <a:t>.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Nos </a:t>
            </a:r>
            <a:r>
              <a:rPr lang="es-CO" dirty="0"/>
              <a:t>comprometemos a establecer procedimientos claros y equitativos que optimicen estos procesos, asegurando transparencia y reforzando nuestro compromiso con la excelencia educativa y la calidad del servicio</a:t>
            </a:r>
            <a:r>
              <a:rPr lang="es-CO" dirty="0" smtClean="0"/>
              <a:t>.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En </a:t>
            </a:r>
            <a:r>
              <a:rPr lang="es-CO" dirty="0"/>
              <a:t>el marco del Requerimiento de Información sobre el proceso No. ITP-SASI-001-2024, recibido a través del correo </a:t>
            </a:r>
            <a:r>
              <a:rPr lang="es-CO" dirty="0" smtClean="0">
                <a:hlinkClick r:id="rId3"/>
              </a:rPr>
              <a:t>notificacionesjudiciales@itp.edu.co</a:t>
            </a:r>
            <a:r>
              <a:rPr lang="es-CO" dirty="0" smtClean="0"/>
              <a:t> , </a:t>
            </a:r>
            <a:r>
              <a:rPr lang="es-CO" dirty="0"/>
              <a:t>se </a:t>
            </a:r>
            <a:r>
              <a:rPr lang="es-CO" dirty="0" smtClean="0"/>
              <a:t>respondió y notificó al interesado dentro </a:t>
            </a:r>
            <a:r>
              <a:rPr lang="es-CO" dirty="0"/>
              <a:t>de los plazos legales establecidos.</a:t>
            </a:r>
          </a:p>
        </p:txBody>
      </p:sp>
    </p:spTree>
    <p:extLst>
      <p:ext uri="{BB962C8B-B14F-4D97-AF65-F5344CB8AC3E}">
        <p14:creationId xmlns:p14="http://schemas.microsoft.com/office/powerpoint/2010/main" val="808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88748" y="483661"/>
            <a:ext cx="3716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600" dirty="0">
                <a:latin typeface="MyriadPro-Regular" panose="020B0503030403020204" pitchFamily="34" charset="0"/>
              </a:rPr>
              <a:t>Recomendaciones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737" y="1573823"/>
            <a:ext cx="5081955" cy="179362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102488" y="1794103"/>
            <a:ext cx="368716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Capacitación del personal: Brindar formación continua a los equipos encargados de la gestión de PQRSD para mejorar la eficiencia en la resolución de solicitudes.</a:t>
            </a:r>
            <a:endParaRPr lang="es-CO" dirty="0"/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6DD8D568-9528-402D-BFCA-A7F78668D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5014" y="1691039"/>
            <a:ext cx="1426133" cy="1426135"/>
          </a:xfrm>
          <a:custGeom>
            <a:avLst/>
            <a:gdLst>
              <a:gd name="T0" fmla="*/ 1938 w 3875"/>
              <a:gd name="T1" fmla="*/ 3875 h 3876"/>
              <a:gd name="T2" fmla="*/ 0 w 3875"/>
              <a:gd name="T3" fmla="*/ 1938 h 3876"/>
              <a:gd name="T4" fmla="*/ 1938 w 3875"/>
              <a:gd name="T5" fmla="*/ 0 h 3876"/>
              <a:gd name="T6" fmla="*/ 3874 w 3875"/>
              <a:gd name="T7" fmla="*/ 1938 h 3876"/>
              <a:gd name="T8" fmla="*/ 1938 w 3875"/>
              <a:gd name="T9" fmla="*/ 387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5" h="3876">
                <a:moveTo>
                  <a:pt x="1938" y="3875"/>
                </a:moveTo>
                <a:lnTo>
                  <a:pt x="0" y="1938"/>
                </a:lnTo>
                <a:lnTo>
                  <a:pt x="1938" y="0"/>
                </a:lnTo>
                <a:lnTo>
                  <a:pt x="3874" y="1938"/>
                </a:lnTo>
                <a:lnTo>
                  <a:pt x="1938" y="3875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3529F678-957C-4957-87B3-430C81EDD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4830" y="1820465"/>
            <a:ext cx="1184389" cy="1186012"/>
          </a:xfrm>
          <a:custGeom>
            <a:avLst/>
            <a:gdLst>
              <a:gd name="T0" fmla="*/ 1610 w 3220"/>
              <a:gd name="T1" fmla="*/ 3221 h 3222"/>
              <a:gd name="T2" fmla="*/ 0 w 3220"/>
              <a:gd name="T3" fmla="*/ 1611 h 3222"/>
              <a:gd name="T4" fmla="*/ 1610 w 3220"/>
              <a:gd name="T5" fmla="*/ 0 h 3222"/>
              <a:gd name="T6" fmla="*/ 3219 w 3220"/>
              <a:gd name="T7" fmla="*/ 1611 h 3222"/>
              <a:gd name="T8" fmla="*/ 1610 w 3220"/>
              <a:gd name="T9" fmla="*/ 3221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0" h="3222">
                <a:moveTo>
                  <a:pt x="1610" y="3221"/>
                </a:moveTo>
                <a:lnTo>
                  <a:pt x="0" y="1611"/>
                </a:lnTo>
                <a:lnTo>
                  <a:pt x="1610" y="0"/>
                </a:lnTo>
                <a:lnTo>
                  <a:pt x="3219" y="1611"/>
                </a:lnTo>
                <a:lnTo>
                  <a:pt x="1610" y="3221"/>
                </a:lnTo>
              </a:path>
            </a:pathLst>
          </a:custGeom>
          <a:solidFill>
            <a:schemeClr val="accent2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8" name="TextBox 44">
            <a:extLst>
              <a:ext uri="{FF2B5EF4-FFF2-40B4-BE49-F238E27FC236}">
                <a16:creationId xmlns:a16="http://schemas.microsoft.com/office/drawing/2014/main" id="{0426DBF9-95AF-404A-9BEC-DA4CD7468B5E}"/>
              </a:ext>
            </a:extLst>
          </p:cNvPr>
          <p:cNvSpPr txBox="1"/>
          <p:nvPr/>
        </p:nvSpPr>
        <p:spPr>
          <a:xfrm>
            <a:off x="5248272" y="2023930"/>
            <a:ext cx="393056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8430" y="1678894"/>
            <a:ext cx="794352" cy="158347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200" y="3843209"/>
            <a:ext cx="4907991" cy="210330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629" y="3958926"/>
            <a:ext cx="1646063" cy="170093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331" y="4154014"/>
            <a:ext cx="1304657" cy="1310754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2210433" y="4203508"/>
            <a:ext cx="36871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Implementar herramientas tecnológicas: Evaluar la integración de sistemas automatizados para el seguimiento y gestión de solicitudes, mejorando la trazabilidad y tiempos de respuesta. </a:t>
            </a:r>
            <a:endParaRPr lang="es-CO" dirty="0"/>
          </a:p>
          <a:p>
            <a:endParaRPr lang="es-CO" dirty="0"/>
          </a:p>
        </p:txBody>
      </p:sp>
      <p:sp>
        <p:nvSpPr>
          <p:cNvPr id="21" name="TextBox 44">
            <a:extLst>
              <a:ext uri="{FF2B5EF4-FFF2-40B4-BE49-F238E27FC236}">
                <a16:creationId xmlns:a16="http://schemas.microsoft.com/office/drawing/2014/main" id="{0426DBF9-95AF-404A-9BEC-DA4CD7468B5E}"/>
              </a:ext>
            </a:extLst>
          </p:cNvPr>
          <p:cNvSpPr txBox="1"/>
          <p:nvPr/>
        </p:nvSpPr>
        <p:spPr>
          <a:xfrm>
            <a:off x="1128362" y="4368543"/>
            <a:ext cx="516488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</a:t>
            </a:r>
            <a:endParaRPr lang="en-US" sz="45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4716" y="3933182"/>
            <a:ext cx="759341" cy="19167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2393" y="1344521"/>
            <a:ext cx="2731547" cy="178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538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DE918"/>
      </a:accent4>
      <a:accent5>
        <a:srgbClr val="EC8D08"/>
      </a:accent5>
      <a:accent6>
        <a:srgbClr val="79B72E"/>
      </a:accent6>
      <a:hlink>
        <a:srgbClr val="065F90"/>
      </a:hlink>
      <a:folHlink>
        <a:srgbClr val="177A7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8615</TotalTime>
  <Words>921</Words>
  <Application>Microsoft Office PowerPoint</Application>
  <PresentationFormat>Panorámica</PresentationFormat>
  <Paragraphs>226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Calibri</vt:lpstr>
      <vt:lpstr>Open Sans Light</vt:lpstr>
      <vt:lpstr>MyriadPro-Regular</vt:lpstr>
      <vt:lpstr>Arial</vt:lpstr>
      <vt:lpstr>Times New Roman</vt:lpstr>
      <vt:lpstr>League Spartan</vt:lpstr>
      <vt:lpstr>Poppins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Comunicaciones</dc:creator>
  <cp:lastModifiedBy>SALA 2-01</cp:lastModifiedBy>
  <cp:revision>171</cp:revision>
  <dcterms:created xsi:type="dcterms:W3CDTF">2021-09-26T15:48:41Z</dcterms:created>
  <dcterms:modified xsi:type="dcterms:W3CDTF">2025-04-01T05:50:31Z</dcterms:modified>
</cp:coreProperties>
</file>